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sldIdLst>
    <p:sldId id="279" r:id="rId2"/>
    <p:sldId id="291" r:id="rId3"/>
    <p:sldId id="282" r:id="rId4"/>
    <p:sldId id="283" r:id="rId5"/>
    <p:sldId id="285" r:id="rId6"/>
    <p:sldId id="286" r:id="rId7"/>
    <p:sldId id="287" r:id="rId8"/>
    <p:sldId id="298" r:id="rId9"/>
    <p:sldId id="292" r:id="rId10"/>
    <p:sldId id="280" r:id="rId11"/>
    <p:sldId id="288" r:id="rId12"/>
    <p:sldId id="293" r:id="rId13"/>
    <p:sldId id="29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449" autoAdjust="0"/>
    <p:restoredTop sz="78655" autoAdjust="0"/>
  </p:normalViewPr>
  <p:slideViewPr>
    <p:cSldViewPr>
      <p:cViewPr>
        <p:scale>
          <a:sx n="80" d="100"/>
          <a:sy n="80" d="100"/>
        </p:scale>
        <p:origin x="-852"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4CE9F8-627D-4696-A774-8A82602B1B6C}" type="datetimeFigureOut">
              <a:rPr lang="en-CA" smtClean="0"/>
              <a:t>23/10/2012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4CD3-3AE7-44D5-9DCE-EAC03A50A268}" type="slidenum">
              <a:rPr lang="en-CA" smtClean="0"/>
              <a:t>‹#›</a:t>
            </a:fld>
            <a:endParaRPr lang="en-CA"/>
          </a:p>
        </p:txBody>
      </p:sp>
    </p:spTree>
    <p:extLst>
      <p:ext uri="{BB962C8B-B14F-4D97-AF65-F5344CB8AC3E}">
        <p14:creationId xmlns:p14="http://schemas.microsoft.com/office/powerpoint/2010/main" val="3345948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a:t>
            </a:r>
            <a:r>
              <a:rPr lang="en-US" baseline="0" dirty="0" smtClean="0"/>
              <a:t> to our web-based learning tool entitled “Le </a:t>
            </a:r>
            <a:r>
              <a:rPr lang="en-US" baseline="0" dirty="0" err="1" smtClean="0"/>
              <a:t>conditionnel</a:t>
            </a:r>
            <a:r>
              <a:rPr lang="en-US" baseline="0" dirty="0" smtClean="0"/>
              <a:t> </a:t>
            </a:r>
            <a:r>
              <a:rPr lang="en-US" b="0" dirty="0" err="1" smtClean="0"/>
              <a:t>présent</a:t>
            </a:r>
            <a:r>
              <a:rPr lang="en-US" b="0" dirty="0" smtClean="0"/>
              <a:t>”. As you can see by the avatars speech bubble, this course is intended for grade 10 core</a:t>
            </a:r>
            <a:r>
              <a:rPr lang="en-US" b="0" baseline="0" dirty="0" smtClean="0"/>
              <a:t> </a:t>
            </a:r>
            <a:r>
              <a:rPr lang="en-US" b="0" dirty="0" smtClean="0"/>
              <a:t>French courses. In</a:t>
            </a:r>
            <a:r>
              <a:rPr lang="en-US" b="0" baseline="0" dirty="0" smtClean="0"/>
              <a:t> this screen students will be prompted to log-in and see the following screens.</a:t>
            </a:r>
            <a:endParaRPr lang="en-US" b="0" dirty="0"/>
          </a:p>
        </p:txBody>
      </p:sp>
      <p:sp>
        <p:nvSpPr>
          <p:cNvPr id="4" name="Slide Number Placeholder 3"/>
          <p:cNvSpPr>
            <a:spLocks noGrp="1"/>
          </p:cNvSpPr>
          <p:nvPr>
            <p:ph type="sldNum" sz="quarter" idx="10"/>
          </p:nvPr>
        </p:nvSpPr>
        <p:spPr/>
        <p:txBody>
          <a:bodyPr/>
          <a:lstStyle/>
          <a:p>
            <a:fld id="{93EF4CD3-3AE7-44D5-9DCE-EAC03A50A268}" type="slidenum">
              <a:rPr lang="en-CA" smtClean="0"/>
              <a:t>1</a:t>
            </a:fld>
            <a:endParaRPr lang="en-CA"/>
          </a:p>
        </p:txBody>
      </p:sp>
    </p:spTree>
    <p:extLst>
      <p:ext uri="{BB962C8B-B14F-4D97-AF65-F5344CB8AC3E}">
        <p14:creationId xmlns:p14="http://schemas.microsoft.com/office/powerpoint/2010/main" val="658227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 screen,</a:t>
            </a:r>
            <a:r>
              <a:rPr lang="en-US" baseline="0" dirty="0" smtClean="0"/>
              <a:t> students will be engaged in an interactive crossword puzzle activity. </a:t>
            </a:r>
            <a:endParaRPr lang="en-US" dirty="0"/>
          </a:p>
        </p:txBody>
      </p:sp>
      <p:sp>
        <p:nvSpPr>
          <p:cNvPr id="4" name="Slide Number Placeholder 3"/>
          <p:cNvSpPr>
            <a:spLocks noGrp="1"/>
          </p:cNvSpPr>
          <p:nvPr>
            <p:ph type="sldNum" sz="quarter" idx="10"/>
          </p:nvPr>
        </p:nvSpPr>
        <p:spPr/>
        <p:txBody>
          <a:bodyPr/>
          <a:lstStyle/>
          <a:p>
            <a:fld id="{93EF4CD3-3AE7-44D5-9DCE-EAC03A50A268}" type="slidenum">
              <a:rPr lang="en-CA" smtClean="0"/>
              <a:t>10</a:t>
            </a:fld>
            <a:endParaRPr lang="en-CA"/>
          </a:p>
        </p:txBody>
      </p:sp>
    </p:spTree>
    <p:extLst>
      <p:ext uri="{BB962C8B-B14F-4D97-AF65-F5344CB8AC3E}">
        <p14:creationId xmlns:p14="http://schemas.microsoft.com/office/powerpoint/2010/main" val="2028340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 screen, students will be engaged in an interactive activity</a:t>
            </a:r>
            <a:r>
              <a:rPr lang="en-US" baseline="0" dirty="0" smtClean="0"/>
              <a:t> where they are given the option of choosing any 5 countries they want to create </a:t>
            </a:r>
            <a:r>
              <a:rPr lang="en-US" baseline="0" dirty="0" err="1" smtClean="0"/>
              <a:t>conditionnal</a:t>
            </a:r>
            <a:r>
              <a:rPr lang="en-US" baseline="0" dirty="0" smtClean="0"/>
              <a:t> present sentences. The ARCS model is applicable here as the countries grabs the students attention, the learning is relevant and motivates them to learn, the avatar will guide the students to ensure success, and the students will be satisfied because they have a choice of countries to choose from. </a:t>
            </a:r>
            <a:endParaRPr lang="en-US" dirty="0"/>
          </a:p>
        </p:txBody>
      </p:sp>
      <p:sp>
        <p:nvSpPr>
          <p:cNvPr id="4" name="Slide Number Placeholder 3"/>
          <p:cNvSpPr>
            <a:spLocks noGrp="1"/>
          </p:cNvSpPr>
          <p:nvPr>
            <p:ph type="sldNum" sz="quarter" idx="10"/>
          </p:nvPr>
        </p:nvSpPr>
        <p:spPr/>
        <p:txBody>
          <a:bodyPr/>
          <a:lstStyle/>
          <a:p>
            <a:fld id="{93EF4CD3-3AE7-44D5-9DCE-EAC03A50A268}" type="slidenum">
              <a:rPr lang="en-CA" smtClean="0"/>
              <a:t>11</a:t>
            </a:fld>
            <a:endParaRPr lang="en-CA"/>
          </a:p>
        </p:txBody>
      </p:sp>
    </p:spTree>
    <p:extLst>
      <p:ext uri="{BB962C8B-B14F-4D97-AF65-F5344CB8AC3E}">
        <p14:creationId xmlns:p14="http://schemas.microsoft.com/office/powerpoint/2010/main" val="3469544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this screen, students will be given 3 activities that they can choose from. One would be to fill in the blanks. These type of activities help test students understanding of the </a:t>
            </a:r>
            <a:r>
              <a:rPr lang="en-US" baseline="0" dirty="0" err="1" smtClean="0"/>
              <a:t>conditionnal</a:t>
            </a:r>
            <a:r>
              <a:rPr lang="en-US" baseline="0" dirty="0" smtClean="0"/>
              <a:t> present while they are still being guided by the avatar. </a:t>
            </a:r>
            <a:endParaRPr lang="en-US" dirty="0"/>
          </a:p>
        </p:txBody>
      </p:sp>
      <p:sp>
        <p:nvSpPr>
          <p:cNvPr id="4" name="Slide Number Placeholder 3"/>
          <p:cNvSpPr>
            <a:spLocks noGrp="1"/>
          </p:cNvSpPr>
          <p:nvPr>
            <p:ph type="sldNum" sz="quarter" idx="10"/>
          </p:nvPr>
        </p:nvSpPr>
        <p:spPr/>
        <p:txBody>
          <a:bodyPr/>
          <a:lstStyle/>
          <a:p>
            <a:fld id="{93EF4CD3-3AE7-44D5-9DCE-EAC03A50A268}" type="slidenum">
              <a:rPr lang="en-CA" smtClean="0"/>
              <a:t>12</a:t>
            </a:fld>
            <a:endParaRPr lang="en-CA"/>
          </a:p>
        </p:txBody>
      </p:sp>
    </p:spTree>
    <p:extLst>
      <p:ext uri="{BB962C8B-B14F-4D97-AF65-F5344CB8AC3E}">
        <p14:creationId xmlns:p14="http://schemas.microsoft.com/office/powerpoint/2010/main" val="3803719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would be the last screen that</a:t>
            </a:r>
            <a:r>
              <a:rPr lang="en-US" baseline="0" dirty="0" smtClean="0"/>
              <a:t> congratulates the student on their completion of the online </a:t>
            </a:r>
            <a:r>
              <a:rPr lang="en-US" baseline="0" smtClean="0"/>
              <a:t>lesson and they </a:t>
            </a:r>
            <a:r>
              <a:rPr lang="en-US" baseline="0" dirty="0" smtClean="0"/>
              <a:t>will be presented with a personalized certificate </a:t>
            </a:r>
            <a:r>
              <a:rPr lang="en-US" baseline="0" smtClean="0"/>
              <a:t>of completion.</a:t>
            </a:r>
            <a:endParaRPr lang="en-US" dirty="0"/>
          </a:p>
        </p:txBody>
      </p:sp>
      <p:sp>
        <p:nvSpPr>
          <p:cNvPr id="4" name="Slide Number Placeholder 3"/>
          <p:cNvSpPr>
            <a:spLocks noGrp="1"/>
          </p:cNvSpPr>
          <p:nvPr>
            <p:ph type="sldNum" sz="quarter" idx="10"/>
          </p:nvPr>
        </p:nvSpPr>
        <p:spPr/>
        <p:txBody>
          <a:bodyPr/>
          <a:lstStyle/>
          <a:p>
            <a:fld id="{93EF4CD3-3AE7-44D5-9DCE-EAC03A50A268}" type="slidenum">
              <a:rPr lang="en-CA" smtClean="0"/>
              <a:t>13</a:t>
            </a:fld>
            <a:endParaRPr lang="en-CA"/>
          </a:p>
        </p:txBody>
      </p:sp>
    </p:spTree>
    <p:extLst>
      <p:ext uri="{BB962C8B-B14F-4D97-AF65-F5344CB8AC3E}">
        <p14:creationId xmlns:p14="http://schemas.microsoft.com/office/powerpoint/2010/main" val="3391257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outline of what the students will see on the</a:t>
            </a:r>
            <a:r>
              <a:rPr lang="en-US" baseline="0" dirty="0" smtClean="0"/>
              <a:t> following screens. The screen shows various orienting features and easy navigational tools. </a:t>
            </a:r>
            <a:r>
              <a:rPr lang="en-US" baseline="0" dirty="0" err="1" smtClean="0"/>
              <a:t>Sofie</a:t>
            </a:r>
            <a:r>
              <a:rPr lang="en-US" baseline="0" dirty="0" smtClean="0"/>
              <a:t>, the avatar will guide students through their learning and activities and prompt them when needed. The orange bar will only appear on screens where the learner is acquiring knowledge where as the purple bar will only appear on screens where the learner is engaged in activities. The resources button will open up a new window with a list of websites, videos and other online resources similar to the content being taught. The tips button is a rollover feature that gives learner helpful hints for that page. This web-based learning tool encompasses the ARCS model, social development theory, and situated learning theory. Throughout the web-based learning tool, the multimedia principal is prevalent as the tool includes both words and graphics that are simple, relevant, and consistent. In addition, the WBLT is broken down into various segments and there is no extraneous audio, graphics, and words. This ensures that the user is not overloaded with information.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3EF4CD3-3AE7-44D5-9DCE-EAC03A50A268}" type="slidenum">
              <a:rPr lang="en-CA" smtClean="0"/>
              <a:t>2</a:t>
            </a:fld>
            <a:endParaRPr lang="en-CA"/>
          </a:p>
        </p:txBody>
      </p:sp>
    </p:spTree>
    <p:extLst>
      <p:ext uri="{BB962C8B-B14F-4D97-AF65-F5344CB8AC3E}">
        <p14:creationId xmlns:p14="http://schemas.microsoft.com/office/powerpoint/2010/main" val="2858126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screen will give an overview of students learning objectives. Note that the avatar personally addresses the student based on their log-in information. </a:t>
            </a:r>
            <a:endParaRPr lang="en-US" dirty="0"/>
          </a:p>
        </p:txBody>
      </p:sp>
      <p:sp>
        <p:nvSpPr>
          <p:cNvPr id="4" name="Slide Number Placeholder 3"/>
          <p:cNvSpPr>
            <a:spLocks noGrp="1"/>
          </p:cNvSpPr>
          <p:nvPr>
            <p:ph type="sldNum" sz="quarter" idx="10"/>
          </p:nvPr>
        </p:nvSpPr>
        <p:spPr/>
        <p:txBody>
          <a:bodyPr/>
          <a:lstStyle/>
          <a:p>
            <a:fld id="{93EF4CD3-3AE7-44D5-9DCE-EAC03A50A268}" type="slidenum">
              <a:rPr lang="en-CA" smtClean="0"/>
              <a:t>3</a:t>
            </a:fld>
            <a:endParaRPr lang="en-CA"/>
          </a:p>
        </p:txBody>
      </p:sp>
    </p:spTree>
    <p:extLst>
      <p:ext uri="{BB962C8B-B14F-4D97-AF65-F5344CB8AC3E}">
        <p14:creationId xmlns:p14="http://schemas.microsoft.com/office/powerpoint/2010/main" val="813454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this screen students will watch a video on two people talking about going on a trip to Quebec and the using </a:t>
            </a:r>
            <a:r>
              <a:rPr lang="en-US" baseline="0" dirty="0" err="1" smtClean="0"/>
              <a:t>conditionnel</a:t>
            </a:r>
            <a:r>
              <a:rPr lang="en-US" baseline="0" dirty="0" smtClean="0"/>
              <a:t>  present. This will add significantly to their learning process. This is an example of situated learning where the learning is through a real world environment. The learning here is situated within the context. </a:t>
            </a:r>
            <a:endParaRPr lang="en-US" dirty="0"/>
          </a:p>
        </p:txBody>
      </p:sp>
      <p:sp>
        <p:nvSpPr>
          <p:cNvPr id="4" name="Slide Number Placeholder 3"/>
          <p:cNvSpPr>
            <a:spLocks noGrp="1"/>
          </p:cNvSpPr>
          <p:nvPr>
            <p:ph type="sldNum" sz="quarter" idx="10"/>
          </p:nvPr>
        </p:nvSpPr>
        <p:spPr/>
        <p:txBody>
          <a:bodyPr/>
          <a:lstStyle/>
          <a:p>
            <a:fld id="{93EF4CD3-3AE7-44D5-9DCE-EAC03A50A268}" type="slidenum">
              <a:rPr lang="en-CA" smtClean="0"/>
              <a:t>4</a:t>
            </a:fld>
            <a:endParaRPr lang="en-CA"/>
          </a:p>
        </p:txBody>
      </p:sp>
    </p:spTree>
    <p:extLst>
      <p:ext uri="{BB962C8B-B14F-4D97-AF65-F5344CB8AC3E}">
        <p14:creationId xmlns:p14="http://schemas.microsoft.com/office/powerpoint/2010/main" val="3279964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 screen, students</a:t>
            </a:r>
            <a:r>
              <a:rPr lang="en-US" baseline="0" dirty="0" smtClean="0"/>
              <a:t> will read over the given information on how to use the imperfect tense. </a:t>
            </a:r>
            <a:endParaRPr lang="en-US" dirty="0"/>
          </a:p>
        </p:txBody>
      </p:sp>
      <p:sp>
        <p:nvSpPr>
          <p:cNvPr id="4" name="Slide Number Placeholder 3"/>
          <p:cNvSpPr>
            <a:spLocks noGrp="1"/>
          </p:cNvSpPr>
          <p:nvPr>
            <p:ph type="sldNum" sz="quarter" idx="10"/>
          </p:nvPr>
        </p:nvSpPr>
        <p:spPr/>
        <p:txBody>
          <a:bodyPr/>
          <a:lstStyle/>
          <a:p>
            <a:fld id="{93EF4CD3-3AE7-44D5-9DCE-EAC03A50A268}" type="slidenum">
              <a:rPr lang="en-CA" smtClean="0"/>
              <a:t>5</a:t>
            </a:fld>
            <a:endParaRPr lang="en-CA"/>
          </a:p>
        </p:txBody>
      </p:sp>
    </p:spTree>
    <p:extLst>
      <p:ext uri="{BB962C8B-B14F-4D97-AF65-F5344CB8AC3E}">
        <p14:creationId xmlns:p14="http://schemas.microsoft.com/office/powerpoint/2010/main" val="3939258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 screen, students will</a:t>
            </a:r>
            <a:r>
              <a:rPr lang="en-US" baseline="0" dirty="0" smtClean="0"/>
              <a:t> be engaged in an interactive drag and drop activity that allows them to use their knowledge from the previous screen. Students will click on the explanation of activity button for instructions on how to complete the activity. If a student is unsure of the answers, they can click on the avatar for helpful hints. At the end of the activity, the avatar will give them feedback if needed, as per social development theory. This feedback will guide the learner while using the tool.</a:t>
            </a:r>
            <a:endParaRPr lang="en-US" dirty="0"/>
          </a:p>
        </p:txBody>
      </p:sp>
      <p:sp>
        <p:nvSpPr>
          <p:cNvPr id="4" name="Slide Number Placeholder 3"/>
          <p:cNvSpPr>
            <a:spLocks noGrp="1"/>
          </p:cNvSpPr>
          <p:nvPr>
            <p:ph type="sldNum" sz="quarter" idx="10"/>
          </p:nvPr>
        </p:nvSpPr>
        <p:spPr/>
        <p:txBody>
          <a:bodyPr/>
          <a:lstStyle/>
          <a:p>
            <a:fld id="{93EF4CD3-3AE7-44D5-9DCE-EAC03A50A268}" type="slidenum">
              <a:rPr lang="en-CA" smtClean="0"/>
              <a:t>6</a:t>
            </a:fld>
            <a:endParaRPr lang="en-CA"/>
          </a:p>
        </p:txBody>
      </p:sp>
    </p:spTree>
    <p:extLst>
      <p:ext uri="{BB962C8B-B14F-4D97-AF65-F5344CB8AC3E}">
        <p14:creationId xmlns:p14="http://schemas.microsoft.com/office/powerpoint/2010/main" val="3479026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 screen,</a:t>
            </a:r>
            <a:r>
              <a:rPr lang="en-US" baseline="0" dirty="0" smtClean="0"/>
              <a:t> the avatar will explain that now they’ve masters the imperfect tense, they will now learn how to conjugate the </a:t>
            </a:r>
            <a:r>
              <a:rPr lang="en-US" baseline="0" dirty="0" err="1" smtClean="0"/>
              <a:t>conditionnal</a:t>
            </a:r>
            <a:r>
              <a:rPr lang="en-US" baseline="0" dirty="0" smtClean="0"/>
              <a:t> present tense. </a:t>
            </a:r>
            <a:endParaRPr lang="en-US" dirty="0"/>
          </a:p>
        </p:txBody>
      </p:sp>
      <p:sp>
        <p:nvSpPr>
          <p:cNvPr id="4" name="Slide Number Placeholder 3"/>
          <p:cNvSpPr>
            <a:spLocks noGrp="1"/>
          </p:cNvSpPr>
          <p:nvPr>
            <p:ph type="sldNum" sz="quarter" idx="10"/>
          </p:nvPr>
        </p:nvSpPr>
        <p:spPr/>
        <p:txBody>
          <a:bodyPr/>
          <a:lstStyle/>
          <a:p>
            <a:fld id="{93EF4CD3-3AE7-44D5-9DCE-EAC03A50A268}" type="slidenum">
              <a:rPr lang="en-CA" smtClean="0"/>
              <a:t>7</a:t>
            </a:fld>
            <a:endParaRPr lang="en-CA"/>
          </a:p>
        </p:txBody>
      </p:sp>
    </p:spTree>
    <p:extLst>
      <p:ext uri="{BB962C8B-B14F-4D97-AF65-F5344CB8AC3E}">
        <p14:creationId xmlns:p14="http://schemas.microsoft.com/office/powerpoint/2010/main" val="350352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learning the rules for </a:t>
            </a:r>
            <a:r>
              <a:rPr lang="en-US" baseline="0" dirty="0" err="1" smtClean="0"/>
              <a:t>conditionnnal</a:t>
            </a:r>
            <a:r>
              <a:rPr lang="en-US" baseline="0" dirty="0" smtClean="0"/>
              <a:t> present, students will see how to  apply the rule they’ve learned to verbs with different endings. </a:t>
            </a:r>
            <a:endParaRPr lang="en-US" dirty="0"/>
          </a:p>
        </p:txBody>
      </p:sp>
      <p:sp>
        <p:nvSpPr>
          <p:cNvPr id="4" name="Slide Number Placeholder 3"/>
          <p:cNvSpPr>
            <a:spLocks noGrp="1"/>
          </p:cNvSpPr>
          <p:nvPr>
            <p:ph type="sldNum" sz="quarter" idx="10"/>
          </p:nvPr>
        </p:nvSpPr>
        <p:spPr/>
        <p:txBody>
          <a:bodyPr/>
          <a:lstStyle/>
          <a:p>
            <a:fld id="{93EF4CD3-3AE7-44D5-9DCE-EAC03A50A268}" type="slidenum">
              <a:rPr lang="en-CA" smtClean="0"/>
              <a:t>8</a:t>
            </a:fld>
            <a:endParaRPr lang="en-CA"/>
          </a:p>
        </p:txBody>
      </p:sp>
    </p:spTree>
    <p:extLst>
      <p:ext uri="{BB962C8B-B14F-4D97-AF65-F5344CB8AC3E}">
        <p14:creationId xmlns:p14="http://schemas.microsoft.com/office/powerpoint/2010/main" val="2313427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 screen, students are applying the knowledge they’ve learnt</a:t>
            </a:r>
            <a:r>
              <a:rPr lang="en-US" baseline="0" dirty="0" smtClean="0"/>
              <a:t> in the previous screen by recognizing the correct ending for the verb. </a:t>
            </a:r>
            <a:endParaRPr lang="en-US" dirty="0"/>
          </a:p>
        </p:txBody>
      </p:sp>
      <p:sp>
        <p:nvSpPr>
          <p:cNvPr id="4" name="Slide Number Placeholder 3"/>
          <p:cNvSpPr>
            <a:spLocks noGrp="1"/>
          </p:cNvSpPr>
          <p:nvPr>
            <p:ph type="sldNum" sz="quarter" idx="10"/>
          </p:nvPr>
        </p:nvSpPr>
        <p:spPr/>
        <p:txBody>
          <a:bodyPr/>
          <a:lstStyle/>
          <a:p>
            <a:fld id="{93EF4CD3-3AE7-44D5-9DCE-EAC03A50A268}" type="slidenum">
              <a:rPr lang="en-CA" smtClean="0"/>
              <a:t>9</a:t>
            </a:fld>
            <a:endParaRPr lang="en-CA"/>
          </a:p>
        </p:txBody>
      </p:sp>
    </p:spTree>
    <p:extLst>
      <p:ext uri="{BB962C8B-B14F-4D97-AF65-F5344CB8AC3E}">
        <p14:creationId xmlns:p14="http://schemas.microsoft.com/office/powerpoint/2010/main" val="71094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AC11D44-E7E9-463B-8058-DEDB9D91432B}" type="datetimeFigureOut">
              <a:rPr lang="en-CA" smtClean="0"/>
              <a:t>23/10/2012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10078703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11D44-E7E9-463B-8058-DEDB9D91432B}" type="datetimeFigureOut">
              <a:rPr lang="en-CA" smtClean="0"/>
              <a:t>23/10/2012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2081502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11D44-E7E9-463B-8058-DEDB9D91432B}" type="datetimeFigureOut">
              <a:rPr lang="en-CA" smtClean="0"/>
              <a:t>23/10/2012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1725710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AC11D44-E7E9-463B-8058-DEDB9D91432B}" type="datetimeFigureOut">
              <a:rPr lang="en-CA" smtClean="0"/>
              <a:t>23/10/2012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1436005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AC11D44-E7E9-463B-8058-DEDB9D91432B}" type="datetimeFigureOut">
              <a:rPr lang="en-CA" smtClean="0"/>
              <a:t>23/10/2012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31748444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AC11D44-E7E9-463B-8058-DEDB9D91432B}" type="datetimeFigureOut">
              <a:rPr lang="en-CA" smtClean="0"/>
              <a:t>23/10/2012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598183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5325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GB" noProof="0" smtClean="0"/>
              <a:t>Click to edit Master title style</a:t>
            </a:r>
          </a:p>
        </p:txBody>
      </p:sp>
      <p:sp>
        <p:nvSpPr>
          <p:cNvPr id="5325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GB" noProof="0" smtClean="0"/>
              <a:t>Click to edit Master subtitle style</a:t>
            </a:r>
          </a:p>
        </p:txBody>
      </p:sp>
      <p:sp>
        <p:nvSpPr>
          <p:cNvPr id="53253" name="Rectangle 5"/>
          <p:cNvSpPr>
            <a:spLocks noGrp="1" noChangeArrowheads="1"/>
          </p:cNvSpPr>
          <p:nvPr>
            <p:ph type="dt" sz="half" idx="2"/>
          </p:nvPr>
        </p:nvSpPr>
        <p:spPr>
          <a:xfrm>
            <a:off x="685800" y="6248400"/>
            <a:ext cx="1905000" cy="457200"/>
          </a:xfrm>
        </p:spPr>
        <p:txBody>
          <a:bodyPr/>
          <a:lstStyle>
            <a:lvl1pPr>
              <a:defRPr/>
            </a:lvl1pPr>
          </a:lstStyle>
          <a:p>
            <a:endParaRPr lang="en-GB"/>
          </a:p>
        </p:txBody>
      </p:sp>
      <p:sp>
        <p:nvSpPr>
          <p:cNvPr id="53254" name="Rectangle 6"/>
          <p:cNvSpPr>
            <a:spLocks noGrp="1" noChangeArrowheads="1"/>
          </p:cNvSpPr>
          <p:nvPr>
            <p:ph type="ftr" sz="quarter" idx="3"/>
          </p:nvPr>
        </p:nvSpPr>
        <p:spPr>
          <a:xfrm>
            <a:off x="3124200" y="6248400"/>
            <a:ext cx="2895600" cy="457200"/>
          </a:xfrm>
        </p:spPr>
        <p:txBody>
          <a:bodyPr/>
          <a:lstStyle>
            <a:lvl1pPr>
              <a:defRPr/>
            </a:lvl1pPr>
          </a:lstStyle>
          <a:p>
            <a:r>
              <a:rPr lang="en-GB"/>
              <a:t>V. Passerat</a:t>
            </a:r>
          </a:p>
        </p:txBody>
      </p:sp>
      <p:sp>
        <p:nvSpPr>
          <p:cNvPr id="53255" name="Rectangle 7"/>
          <p:cNvSpPr>
            <a:spLocks noGrp="1" noChangeArrowheads="1"/>
          </p:cNvSpPr>
          <p:nvPr>
            <p:ph type="sldNum" sz="quarter" idx="4"/>
          </p:nvPr>
        </p:nvSpPr>
        <p:spPr>
          <a:xfrm>
            <a:off x="6553200" y="6248400"/>
            <a:ext cx="1905000" cy="457200"/>
          </a:xfrm>
        </p:spPr>
        <p:txBody>
          <a:bodyPr/>
          <a:lstStyle>
            <a:lvl1pPr>
              <a:defRPr/>
            </a:lvl1pPr>
          </a:lstStyle>
          <a:p>
            <a:fld id="{BC80C783-82DD-41C0-A258-CD9AE158156D}" type="slidenum">
              <a:rPr lang="en-GB"/>
              <a:pPr/>
              <a:t>‹#›</a:t>
            </a:fld>
            <a:endParaRPr lang="en-GB"/>
          </a:p>
        </p:txBody>
      </p:sp>
    </p:spTree>
    <p:extLst>
      <p:ext uri="{BB962C8B-B14F-4D97-AF65-F5344CB8AC3E}">
        <p14:creationId xmlns:p14="http://schemas.microsoft.com/office/powerpoint/2010/main" val="35853974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AC11D44-E7E9-463B-8058-DEDB9D91432B}" type="datetimeFigureOut">
              <a:rPr lang="en-CA" smtClean="0"/>
              <a:t>23/10/2012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266880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C11D44-E7E9-463B-8058-DEDB9D91432B}" type="datetimeFigureOut">
              <a:rPr lang="en-CA" smtClean="0"/>
              <a:t>23/10/2012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323032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AC11D44-E7E9-463B-8058-DEDB9D91432B}" type="datetimeFigureOut">
              <a:rPr lang="en-CA" smtClean="0"/>
              <a:t>23/10/2012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586010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AC11D44-E7E9-463B-8058-DEDB9D91432B}" type="datetimeFigureOut">
              <a:rPr lang="en-CA" smtClean="0"/>
              <a:t>23/10/2012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3109323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AC11D44-E7E9-463B-8058-DEDB9D91432B}" type="datetimeFigureOut">
              <a:rPr lang="en-CA" smtClean="0"/>
              <a:t>23/10/2012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1431412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11D44-E7E9-463B-8058-DEDB9D91432B}" type="datetimeFigureOut">
              <a:rPr lang="en-CA" smtClean="0"/>
              <a:t>23/10/2012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797B753-BFE3-4F47-8762-2CAEA02E9B92}" type="slidenum">
              <a:rPr lang="en-CA" smtClean="0"/>
              <a:t>‹#›</a:t>
            </a:fld>
            <a:endParaRPr lang="en-CA"/>
          </a:p>
        </p:txBody>
      </p:sp>
    </p:spTree>
    <p:extLst>
      <p:ext uri="{BB962C8B-B14F-4D97-AF65-F5344CB8AC3E}">
        <p14:creationId xmlns:p14="http://schemas.microsoft.com/office/powerpoint/2010/main" val="1880574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11D44-E7E9-463B-8058-DEDB9D91432B}" type="datetimeFigureOut">
              <a:rPr lang="en-CA" smtClean="0"/>
              <a:t>23/10/2012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7B753-BFE3-4F47-8762-2CAEA02E9B92}" type="slidenum">
              <a:rPr lang="en-CA" smtClean="0"/>
              <a:t>‹#›</a:t>
            </a:fld>
            <a:endParaRPr lang="en-CA"/>
          </a:p>
        </p:txBody>
      </p:sp>
    </p:spTree>
    <p:extLst>
      <p:ext uri="{BB962C8B-B14F-4D97-AF65-F5344CB8AC3E}">
        <p14:creationId xmlns:p14="http://schemas.microsoft.com/office/powerpoint/2010/main" val="386768418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0"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3946" y="188640"/>
            <a:ext cx="7772400" cy="1181993"/>
          </a:xfrm>
        </p:spPr>
        <p:txBody>
          <a:bodyPr/>
          <a:lstStyle/>
          <a:p>
            <a:r>
              <a:rPr lang="en-US" dirty="0"/>
              <a:t> </a:t>
            </a:r>
            <a:r>
              <a:rPr lang="en-US" b="1" dirty="0"/>
              <a:t>Le </a:t>
            </a:r>
            <a:r>
              <a:rPr lang="en-US" b="1" dirty="0" err="1"/>
              <a:t>c</a:t>
            </a:r>
            <a:r>
              <a:rPr lang="en-US" b="1" dirty="0" err="1" smtClean="0"/>
              <a:t>onditionnel</a:t>
            </a:r>
            <a:r>
              <a:rPr lang="en-US" b="1" dirty="0" smtClean="0"/>
              <a:t> </a:t>
            </a:r>
            <a:r>
              <a:rPr lang="en-US" b="1" dirty="0" err="1"/>
              <a:t>p</a:t>
            </a:r>
            <a:r>
              <a:rPr lang="en-US" b="1" dirty="0" err="1" smtClean="0"/>
              <a:t>résent</a:t>
            </a:r>
            <a:endParaRPr lang="en-CA" dirty="0"/>
          </a:p>
        </p:txBody>
      </p:sp>
      <p:sp>
        <p:nvSpPr>
          <p:cNvPr id="3" name="Subtitle 2"/>
          <p:cNvSpPr>
            <a:spLocks noGrp="1"/>
          </p:cNvSpPr>
          <p:nvPr>
            <p:ph type="subTitle" idx="1"/>
          </p:nvPr>
        </p:nvSpPr>
        <p:spPr/>
        <p:txBody>
          <a:bodyPr/>
          <a:lstStyle/>
          <a:p>
            <a:r>
              <a:rPr lang="en-CA" dirty="0" smtClean="0"/>
              <a:t>    </a:t>
            </a:r>
          </a:p>
        </p:txBody>
      </p:sp>
      <p:grpSp>
        <p:nvGrpSpPr>
          <p:cNvPr id="5" name="Group 4"/>
          <p:cNvGrpSpPr/>
          <p:nvPr/>
        </p:nvGrpSpPr>
        <p:grpSpPr>
          <a:xfrm>
            <a:off x="73013" y="4869160"/>
            <a:ext cx="2472909" cy="1937591"/>
            <a:chOff x="73013" y="4869160"/>
            <a:chExt cx="2472909" cy="1937591"/>
          </a:xfrm>
        </p:grpSpPr>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ular Callout 6"/>
            <p:cNvSpPr/>
            <p:nvPr/>
          </p:nvSpPr>
          <p:spPr>
            <a:xfrm>
              <a:off x="971600" y="4869160"/>
              <a:ext cx="1574322" cy="936104"/>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Hello my name is </a:t>
              </a:r>
              <a:r>
                <a:rPr lang="en-CA" sz="1200" dirty="0" err="1" smtClean="0"/>
                <a:t>Sofie</a:t>
              </a:r>
              <a:r>
                <a:rPr lang="en-CA" sz="1200" dirty="0" smtClean="0"/>
                <a:t>. Welcome to Mme. Le Blanc’s grade 10 online lesson  </a:t>
              </a:r>
              <a:endParaRPr lang="en-CA" sz="1200" dirty="0"/>
            </a:p>
          </p:txBody>
        </p:sp>
        <p:pic>
          <p:nvPicPr>
            <p:cNvPr id="8"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53264" y="1412776"/>
            <a:ext cx="6675141" cy="3456384"/>
          </a:xfrm>
          <a:prstGeom prst="rect">
            <a:avLst/>
          </a:prstGeom>
        </p:spPr>
      </p:pic>
    </p:spTree>
    <p:extLst>
      <p:ext uri="{BB962C8B-B14F-4D97-AF65-F5344CB8AC3E}">
        <p14:creationId xmlns:p14="http://schemas.microsoft.com/office/powerpoint/2010/main" val="3982602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ular Callout 11"/>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sp>
        <p:nvSpPr>
          <p:cNvPr id="22" name="Rectangle 21"/>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pic>
        <p:nvPicPr>
          <p:cNvPr id="1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7891" y="3711129"/>
            <a:ext cx="1724389" cy="1484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6559" y="1009417"/>
            <a:ext cx="4407045" cy="324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85780" y="1023498"/>
            <a:ext cx="1285594" cy="106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91290" y="2125377"/>
            <a:ext cx="1300990" cy="1547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Rectangle 24"/>
          <p:cNvSpPr/>
          <p:nvPr/>
        </p:nvSpPr>
        <p:spPr>
          <a:xfrm>
            <a:off x="275708" y="738727"/>
            <a:ext cx="5766530" cy="190500"/>
          </a:xfrm>
          <a:prstGeom prst="rect">
            <a:avLst/>
          </a:prstGeom>
          <a:solidFill>
            <a:schemeClr val="accent4">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Explanation of Activity </a:t>
            </a:r>
            <a:endParaRPr lang="en-US" sz="1400" dirty="0"/>
          </a:p>
        </p:txBody>
      </p:sp>
    </p:spTree>
    <p:extLst>
      <p:ext uri="{BB962C8B-B14F-4D97-AF65-F5344CB8AC3E}">
        <p14:creationId xmlns:p14="http://schemas.microsoft.com/office/powerpoint/2010/main" val="3217318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ular Callout 11"/>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sp>
        <p:nvSpPr>
          <p:cNvPr id="22" name="Rectangle 21"/>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pic>
        <p:nvPicPr>
          <p:cNvPr id="1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8811" y="1073696"/>
            <a:ext cx="4855443" cy="3651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p:nvSpPr>
        <p:spPr>
          <a:xfrm>
            <a:off x="275708" y="738727"/>
            <a:ext cx="5766530" cy="190500"/>
          </a:xfrm>
          <a:prstGeom prst="rect">
            <a:avLst/>
          </a:prstGeom>
          <a:solidFill>
            <a:schemeClr val="accent4">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Explanation of Activity </a:t>
            </a:r>
            <a:endParaRPr lang="en-US" sz="1400" dirty="0"/>
          </a:p>
        </p:txBody>
      </p:sp>
    </p:spTree>
    <p:extLst>
      <p:ext uri="{BB962C8B-B14F-4D97-AF65-F5344CB8AC3E}">
        <p14:creationId xmlns:p14="http://schemas.microsoft.com/office/powerpoint/2010/main" val="1374685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ular Callout 11"/>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sp>
        <p:nvSpPr>
          <p:cNvPr id="22" name="Rectangle 21"/>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pic>
        <p:nvPicPr>
          <p:cNvPr id="1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712" y="1073696"/>
            <a:ext cx="6905625"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2818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sp>
        <p:nvSpPr>
          <p:cNvPr id="22" name="Rectangle 21"/>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grpSp>
        <p:nvGrpSpPr>
          <p:cNvPr id="15" name="Group 14"/>
          <p:cNvGrpSpPr/>
          <p:nvPr/>
        </p:nvGrpSpPr>
        <p:grpSpPr>
          <a:xfrm>
            <a:off x="275708" y="3010547"/>
            <a:ext cx="4498987" cy="3089719"/>
            <a:chOff x="73013" y="5195685"/>
            <a:chExt cx="2472909" cy="1611066"/>
          </a:xfrm>
        </p:grpSpPr>
        <p:pic>
          <p:nvPicPr>
            <p:cNvPr id="17"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ounded Rectangular Callout 17"/>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649616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grpSp>
        <p:nvGrpSpPr>
          <p:cNvPr id="2" name="Group 1"/>
          <p:cNvGrpSpPr/>
          <p:nvPr/>
        </p:nvGrpSpPr>
        <p:grpSpPr>
          <a:xfrm>
            <a:off x="73013" y="5195685"/>
            <a:ext cx="2472909" cy="1611066"/>
            <a:chOff x="73013" y="5195685"/>
            <a:chExt cx="2472909" cy="1611066"/>
          </a:xfrm>
        </p:grpSpPr>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ular Callout 11"/>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sp>
        <p:nvSpPr>
          <p:cNvPr id="22" name="Rectangle 21"/>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sp>
        <p:nvSpPr>
          <p:cNvPr id="15" name="Rectangle 14"/>
          <p:cNvSpPr/>
          <p:nvPr/>
        </p:nvSpPr>
        <p:spPr>
          <a:xfrm>
            <a:off x="297257" y="787946"/>
            <a:ext cx="5766530" cy="1905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Brief introduction to page content </a:t>
            </a:r>
            <a:endParaRPr lang="en-US" sz="1400" dirty="0"/>
          </a:p>
        </p:txBody>
      </p:sp>
      <p:sp>
        <p:nvSpPr>
          <p:cNvPr id="17" name="Rectangle 16"/>
          <p:cNvSpPr/>
          <p:nvPr/>
        </p:nvSpPr>
        <p:spPr>
          <a:xfrm>
            <a:off x="297257" y="1087919"/>
            <a:ext cx="5766530" cy="190500"/>
          </a:xfrm>
          <a:prstGeom prst="rect">
            <a:avLst/>
          </a:prstGeom>
          <a:solidFill>
            <a:schemeClr val="accent4">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Explanation of Activity </a:t>
            </a:r>
            <a:endParaRPr lang="en-US" sz="1400" dirty="0"/>
          </a:p>
        </p:txBody>
      </p:sp>
    </p:spTree>
    <p:extLst>
      <p:ext uri="{BB962C8B-B14F-4D97-AF65-F5344CB8AC3E}">
        <p14:creationId xmlns:p14="http://schemas.microsoft.com/office/powerpoint/2010/main" val="3127222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ular Callout 11"/>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Welcome Diana</a:t>
            </a:r>
            <a:endParaRPr lang="en-CA" dirty="0"/>
          </a:p>
        </p:txBody>
      </p:sp>
      <p:pic>
        <p:nvPicPr>
          <p:cNvPr id="1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grpSp>
        <p:nvGrpSpPr>
          <p:cNvPr id="15" name="Group 14"/>
          <p:cNvGrpSpPr/>
          <p:nvPr/>
        </p:nvGrpSpPr>
        <p:grpSpPr>
          <a:xfrm>
            <a:off x="744960" y="956574"/>
            <a:ext cx="7630559" cy="4192491"/>
            <a:chOff x="744960" y="956574"/>
            <a:chExt cx="7630559" cy="4192491"/>
          </a:xfrm>
        </p:grpSpPr>
        <p:sp>
          <p:nvSpPr>
            <p:cNvPr id="17" name="Oval 16"/>
            <p:cNvSpPr/>
            <p:nvPr/>
          </p:nvSpPr>
          <p:spPr>
            <a:xfrm>
              <a:off x="788076" y="956574"/>
              <a:ext cx="7560840"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bg1"/>
                  </a:solidFill>
                </a:rPr>
                <a:t>At the end of this session, you will know….</a:t>
              </a:r>
              <a:endParaRPr lang="en-CA" dirty="0">
                <a:solidFill>
                  <a:schemeClr val="bg1"/>
                </a:solidFill>
              </a:endParaRPr>
            </a:p>
          </p:txBody>
        </p:sp>
        <p:sp>
          <p:nvSpPr>
            <p:cNvPr id="18" name="TextBox 17"/>
            <p:cNvSpPr txBox="1"/>
            <p:nvPr/>
          </p:nvSpPr>
          <p:spPr>
            <a:xfrm>
              <a:off x="1465040" y="2276872"/>
              <a:ext cx="6840760" cy="646331"/>
            </a:xfrm>
            <a:prstGeom prst="rect">
              <a:avLst/>
            </a:prstGeom>
            <a:noFill/>
          </p:spPr>
          <p:txBody>
            <a:bodyPr wrap="square" rtlCol="0">
              <a:spAutoFit/>
            </a:bodyPr>
            <a:lstStyle/>
            <a:p>
              <a:pPr marL="285750" indent="-285750">
                <a:buFont typeface="Arial" pitchFamily="34" charset="0"/>
                <a:buChar char="•"/>
              </a:pPr>
              <a:r>
                <a:rPr lang="en-CA" dirty="0" smtClean="0"/>
                <a:t>how to conjugate the conditional present </a:t>
              </a:r>
            </a:p>
            <a:p>
              <a:pPr marL="285750" indent="-285750">
                <a:buFont typeface="Arial" pitchFamily="34" charset="0"/>
                <a:buChar char="•"/>
              </a:pPr>
              <a:r>
                <a:rPr lang="en-CA" dirty="0" smtClean="0"/>
                <a:t>how to use the conditional present in the proper contexts</a:t>
              </a:r>
            </a:p>
          </p:txBody>
        </p:sp>
        <p:sp>
          <p:nvSpPr>
            <p:cNvPr id="22" name="Oval 21"/>
            <p:cNvSpPr/>
            <p:nvPr/>
          </p:nvSpPr>
          <p:spPr>
            <a:xfrm>
              <a:off x="744960" y="2996952"/>
              <a:ext cx="7560840"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bg1"/>
                  </a:solidFill>
                </a:rPr>
                <a:t>At the end of this session, you be able to...</a:t>
              </a:r>
              <a:endParaRPr lang="en-CA" dirty="0">
                <a:solidFill>
                  <a:schemeClr val="bg1"/>
                </a:solidFill>
              </a:endParaRPr>
            </a:p>
          </p:txBody>
        </p:sp>
        <p:sp>
          <p:nvSpPr>
            <p:cNvPr id="23" name="Rectangle 22"/>
            <p:cNvSpPr/>
            <p:nvPr/>
          </p:nvSpPr>
          <p:spPr>
            <a:xfrm>
              <a:off x="1127599" y="4502734"/>
              <a:ext cx="7247920" cy="646331"/>
            </a:xfrm>
            <a:prstGeom prst="rect">
              <a:avLst/>
            </a:prstGeom>
          </p:spPr>
          <p:txBody>
            <a:bodyPr wrap="square">
              <a:spAutoFit/>
            </a:bodyPr>
            <a:lstStyle/>
            <a:p>
              <a:pPr marL="285750" indent="-285750">
                <a:buFont typeface="Arial" pitchFamily="34" charset="0"/>
                <a:buChar char="•"/>
              </a:pPr>
              <a:r>
                <a:rPr lang="en-CA" dirty="0" smtClean="0"/>
                <a:t>Use your knowledge of the conjugations and usage of the verb tense in your formative tasks and your final culminating assignment</a:t>
              </a:r>
              <a:endParaRPr lang="en-CA" dirty="0"/>
            </a:p>
          </p:txBody>
        </p:sp>
      </p:grpSp>
      <p:sp>
        <p:nvSpPr>
          <p:cNvPr id="24" name="Rectangle 23"/>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spTree>
    <p:extLst>
      <p:ext uri="{BB962C8B-B14F-4D97-AF65-F5344CB8AC3E}">
        <p14:creationId xmlns:p14="http://schemas.microsoft.com/office/powerpoint/2010/main" val="1085639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ular Callout 11"/>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pic>
        <p:nvPicPr>
          <p:cNvPr id="1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1412776"/>
            <a:ext cx="5451347" cy="3603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sp>
        <p:nvSpPr>
          <p:cNvPr id="18" name="Rectangle 17"/>
          <p:cNvSpPr/>
          <p:nvPr/>
        </p:nvSpPr>
        <p:spPr>
          <a:xfrm>
            <a:off x="297257" y="787946"/>
            <a:ext cx="5766530" cy="1905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Brief introduction to page content </a:t>
            </a:r>
            <a:endParaRPr lang="en-US" sz="1400" dirty="0"/>
          </a:p>
        </p:txBody>
      </p:sp>
    </p:spTree>
    <p:extLst>
      <p:ext uri="{BB962C8B-B14F-4D97-AF65-F5344CB8AC3E}">
        <p14:creationId xmlns:p14="http://schemas.microsoft.com/office/powerpoint/2010/main" val="3924039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ular Callout 11"/>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sp>
        <p:nvSpPr>
          <p:cNvPr id="22" name="Rectangle 21"/>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pic>
        <p:nvPicPr>
          <p:cNvPr id="15"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257" y="1216779"/>
            <a:ext cx="5766530" cy="3867315"/>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p:nvSpPr>
        <p:spPr>
          <a:xfrm>
            <a:off x="297257" y="787946"/>
            <a:ext cx="5766530" cy="1905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Brief introduction to page content </a:t>
            </a:r>
            <a:endParaRPr lang="en-US" sz="1400" dirty="0"/>
          </a:p>
        </p:txBody>
      </p:sp>
      <p:sp>
        <p:nvSpPr>
          <p:cNvPr id="2" name="Down Arrow 1"/>
          <p:cNvSpPr/>
          <p:nvPr/>
        </p:nvSpPr>
        <p:spPr>
          <a:xfrm rot="5400000">
            <a:off x="6372200" y="203922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Action Button: Custom 3">
            <a:hlinkClick r:id="" action="ppaction://noaction" highlightClick="1"/>
          </p:cNvPr>
          <p:cNvSpPr/>
          <p:nvPr/>
        </p:nvSpPr>
        <p:spPr>
          <a:xfrm>
            <a:off x="7380312" y="2060848"/>
            <a:ext cx="1042416" cy="1042416"/>
          </a:xfrm>
          <a:prstGeom prst="actionButtonBlank">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CA" dirty="0" smtClean="0"/>
              <a:t>Example of content</a:t>
            </a:r>
            <a:endParaRPr lang="en-CA" dirty="0"/>
          </a:p>
        </p:txBody>
      </p:sp>
    </p:spTree>
    <p:extLst>
      <p:ext uri="{BB962C8B-B14F-4D97-AF65-F5344CB8AC3E}">
        <p14:creationId xmlns:p14="http://schemas.microsoft.com/office/powerpoint/2010/main" val="73628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ular Callout 11"/>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sp>
        <p:nvSpPr>
          <p:cNvPr id="22" name="Rectangle 21"/>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sp>
        <p:nvSpPr>
          <p:cNvPr id="3" name="Rounded Rectangle 2"/>
          <p:cNvSpPr/>
          <p:nvPr/>
        </p:nvSpPr>
        <p:spPr>
          <a:xfrm>
            <a:off x="4194357" y="4345772"/>
            <a:ext cx="792088"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ais</a:t>
            </a:r>
            <a:endParaRPr lang="en-CA" dirty="0" smtClean="0"/>
          </a:p>
        </p:txBody>
      </p:sp>
      <p:sp>
        <p:nvSpPr>
          <p:cNvPr id="23" name="Rounded Rectangle 22"/>
          <p:cNvSpPr/>
          <p:nvPr/>
        </p:nvSpPr>
        <p:spPr>
          <a:xfrm>
            <a:off x="3289232" y="4345772"/>
            <a:ext cx="792088"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ais</a:t>
            </a:r>
            <a:endParaRPr lang="en-CA" dirty="0" smtClean="0"/>
          </a:p>
        </p:txBody>
      </p:sp>
      <p:sp>
        <p:nvSpPr>
          <p:cNvPr id="24" name="Rounded Rectangle 23"/>
          <p:cNvSpPr/>
          <p:nvPr/>
        </p:nvSpPr>
        <p:spPr>
          <a:xfrm>
            <a:off x="2366885" y="4320017"/>
            <a:ext cx="792088"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smtClean="0"/>
              <a:t>ait</a:t>
            </a:r>
          </a:p>
        </p:txBody>
      </p:sp>
      <p:sp>
        <p:nvSpPr>
          <p:cNvPr id="26" name="Rounded Rectangle 25"/>
          <p:cNvSpPr/>
          <p:nvPr/>
        </p:nvSpPr>
        <p:spPr>
          <a:xfrm>
            <a:off x="501967" y="4318340"/>
            <a:ext cx="792088"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aient</a:t>
            </a:r>
            <a:endParaRPr lang="en-CA" dirty="0" smtClean="0"/>
          </a:p>
        </p:txBody>
      </p:sp>
      <p:sp>
        <p:nvSpPr>
          <p:cNvPr id="27" name="Rounded Rectangle 26"/>
          <p:cNvSpPr/>
          <p:nvPr/>
        </p:nvSpPr>
        <p:spPr>
          <a:xfrm>
            <a:off x="5110709" y="4345772"/>
            <a:ext cx="792088"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iez</a:t>
            </a:r>
            <a:endParaRPr lang="en-CA" dirty="0" smtClean="0"/>
          </a:p>
        </p:txBody>
      </p:sp>
      <p:sp>
        <p:nvSpPr>
          <p:cNvPr id="28" name="Rounded Rectangle 27"/>
          <p:cNvSpPr/>
          <p:nvPr/>
        </p:nvSpPr>
        <p:spPr>
          <a:xfrm>
            <a:off x="1463899" y="4303805"/>
            <a:ext cx="792088"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smtClean="0"/>
              <a:t>ions</a:t>
            </a:r>
          </a:p>
        </p:txBody>
      </p:sp>
      <p:sp>
        <p:nvSpPr>
          <p:cNvPr id="29" name="Rectangle 28"/>
          <p:cNvSpPr/>
          <p:nvPr/>
        </p:nvSpPr>
        <p:spPr>
          <a:xfrm>
            <a:off x="275708" y="738727"/>
            <a:ext cx="5766530" cy="190500"/>
          </a:xfrm>
          <a:prstGeom prst="rect">
            <a:avLst/>
          </a:prstGeom>
          <a:solidFill>
            <a:schemeClr val="accent4">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Explanation of Activity </a:t>
            </a:r>
            <a:endParaRPr lang="en-US" sz="1400" dirty="0"/>
          </a:p>
        </p:txBody>
      </p:sp>
      <p:sp>
        <p:nvSpPr>
          <p:cNvPr id="5" name="Right Arrow 4"/>
          <p:cNvSpPr/>
          <p:nvPr/>
        </p:nvSpPr>
        <p:spPr>
          <a:xfrm>
            <a:off x="2608911" y="1988840"/>
            <a:ext cx="371354" cy="32403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ight Arrow 31"/>
          <p:cNvSpPr/>
          <p:nvPr/>
        </p:nvSpPr>
        <p:spPr>
          <a:xfrm>
            <a:off x="5694887" y="1947596"/>
            <a:ext cx="371354" cy="32403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ight Arrow 32"/>
          <p:cNvSpPr/>
          <p:nvPr/>
        </p:nvSpPr>
        <p:spPr>
          <a:xfrm>
            <a:off x="5694887" y="2920085"/>
            <a:ext cx="371354" cy="32403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Right Arrow 33"/>
          <p:cNvSpPr/>
          <p:nvPr/>
        </p:nvSpPr>
        <p:spPr>
          <a:xfrm>
            <a:off x="5694887" y="2422981"/>
            <a:ext cx="371354" cy="32403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ounded Rectangle 35"/>
          <p:cNvSpPr/>
          <p:nvPr/>
        </p:nvSpPr>
        <p:spPr>
          <a:xfrm>
            <a:off x="575556" y="2446223"/>
            <a:ext cx="792088" cy="360040"/>
          </a:xfrm>
          <a:prstGeom prst="roundRect">
            <a:avLst/>
          </a:prstGeom>
          <a:solidFill>
            <a:srgbClr val="7030A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Tu</a:t>
            </a:r>
            <a:endParaRPr lang="en-CA" dirty="0" smtClean="0"/>
          </a:p>
        </p:txBody>
      </p:sp>
      <p:sp>
        <p:nvSpPr>
          <p:cNvPr id="37" name="Rounded Rectangle 36"/>
          <p:cNvSpPr/>
          <p:nvPr/>
        </p:nvSpPr>
        <p:spPr>
          <a:xfrm>
            <a:off x="4625336" y="1952080"/>
            <a:ext cx="792088" cy="360040"/>
          </a:xfrm>
          <a:prstGeom prst="roundRect">
            <a:avLst/>
          </a:prstGeom>
          <a:solidFill>
            <a:srgbClr val="7030A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smtClean="0"/>
              <a:t>Nous</a:t>
            </a:r>
          </a:p>
        </p:txBody>
      </p:sp>
      <p:sp>
        <p:nvSpPr>
          <p:cNvPr id="38" name="Rounded Rectangle 37"/>
          <p:cNvSpPr/>
          <p:nvPr/>
        </p:nvSpPr>
        <p:spPr>
          <a:xfrm>
            <a:off x="4467944" y="2907926"/>
            <a:ext cx="941328" cy="360040"/>
          </a:xfrm>
          <a:prstGeom prst="roundRect">
            <a:avLst/>
          </a:prstGeom>
          <a:solidFill>
            <a:srgbClr val="7030A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Ils</a:t>
            </a:r>
            <a:r>
              <a:rPr lang="en-CA" dirty="0" smtClean="0"/>
              <a:t>/</a:t>
            </a:r>
            <a:r>
              <a:rPr lang="en-CA" dirty="0" err="1" smtClean="0"/>
              <a:t>Elles</a:t>
            </a:r>
            <a:endParaRPr lang="en-CA" dirty="0" smtClean="0"/>
          </a:p>
        </p:txBody>
      </p:sp>
      <p:sp>
        <p:nvSpPr>
          <p:cNvPr id="39" name="Rounded Rectangle 38"/>
          <p:cNvSpPr/>
          <p:nvPr/>
        </p:nvSpPr>
        <p:spPr>
          <a:xfrm>
            <a:off x="4625336" y="2411439"/>
            <a:ext cx="792088" cy="360040"/>
          </a:xfrm>
          <a:prstGeom prst="roundRect">
            <a:avLst/>
          </a:prstGeom>
          <a:solidFill>
            <a:srgbClr val="7030A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Vous</a:t>
            </a:r>
            <a:endParaRPr lang="en-CA" dirty="0" smtClean="0"/>
          </a:p>
        </p:txBody>
      </p:sp>
      <p:sp>
        <p:nvSpPr>
          <p:cNvPr id="40" name="Rounded Rectangle 39"/>
          <p:cNvSpPr/>
          <p:nvPr/>
        </p:nvSpPr>
        <p:spPr>
          <a:xfrm>
            <a:off x="581843" y="2925981"/>
            <a:ext cx="792088" cy="360040"/>
          </a:xfrm>
          <a:prstGeom prst="roundRect">
            <a:avLst/>
          </a:prstGeom>
          <a:solidFill>
            <a:srgbClr val="7030A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smtClean="0"/>
              <a:t>Il/Elle</a:t>
            </a:r>
          </a:p>
        </p:txBody>
      </p:sp>
      <p:sp>
        <p:nvSpPr>
          <p:cNvPr id="41" name="Rounded Rectangle 40"/>
          <p:cNvSpPr/>
          <p:nvPr/>
        </p:nvSpPr>
        <p:spPr>
          <a:xfrm>
            <a:off x="581843" y="1988840"/>
            <a:ext cx="792088" cy="360040"/>
          </a:xfrm>
          <a:prstGeom prst="roundRect">
            <a:avLst/>
          </a:prstGeom>
          <a:solidFill>
            <a:srgbClr val="7030A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smtClean="0"/>
              <a:t>Je</a:t>
            </a:r>
          </a:p>
        </p:txBody>
      </p:sp>
      <p:sp>
        <p:nvSpPr>
          <p:cNvPr id="42" name="Rounded Rectangle 41"/>
          <p:cNvSpPr/>
          <p:nvPr/>
        </p:nvSpPr>
        <p:spPr>
          <a:xfrm>
            <a:off x="1463899" y="1988840"/>
            <a:ext cx="1019869"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Parler</a:t>
            </a:r>
            <a:endParaRPr lang="en-CA" dirty="0" smtClean="0"/>
          </a:p>
        </p:txBody>
      </p:sp>
      <p:sp>
        <p:nvSpPr>
          <p:cNvPr id="35" name="Right Arrow 34"/>
          <p:cNvSpPr/>
          <p:nvPr/>
        </p:nvSpPr>
        <p:spPr>
          <a:xfrm>
            <a:off x="2650468" y="2468546"/>
            <a:ext cx="371354" cy="32403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Rounded Rectangle 42"/>
          <p:cNvSpPr/>
          <p:nvPr/>
        </p:nvSpPr>
        <p:spPr>
          <a:xfrm>
            <a:off x="1465786" y="2451758"/>
            <a:ext cx="1019869"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Finir</a:t>
            </a:r>
            <a:endParaRPr lang="en-CA" dirty="0" smtClean="0"/>
          </a:p>
        </p:txBody>
      </p:sp>
      <p:sp>
        <p:nvSpPr>
          <p:cNvPr id="44" name="Rounded Rectangle 43"/>
          <p:cNvSpPr/>
          <p:nvPr/>
        </p:nvSpPr>
        <p:spPr>
          <a:xfrm>
            <a:off x="1465786" y="2925981"/>
            <a:ext cx="1019869"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Rire</a:t>
            </a:r>
            <a:endParaRPr lang="en-CA" dirty="0" smtClean="0"/>
          </a:p>
        </p:txBody>
      </p:sp>
      <p:sp>
        <p:nvSpPr>
          <p:cNvPr id="45" name="Right Arrow 44"/>
          <p:cNvSpPr/>
          <p:nvPr/>
        </p:nvSpPr>
        <p:spPr>
          <a:xfrm>
            <a:off x="2650468" y="2948862"/>
            <a:ext cx="371354" cy="32403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Rounded Rectangle 45"/>
          <p:cNvSpPr/>
          <p:nvPr/>
        </p:nvSpPr>
        <p:spPr>
          <a:xfrm>
            <a:off x="6223549" y="1911592"/>
            <a:ext cx="1019869"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Entrer</a:t>
            </a:r>
            <a:endParaRPr lang="en-CA" dirty="0" smtClean="0"/>
          </a:p>
        </p:txBody>
      </p:sp>
      <p:sp>
        <p:nvSpPr>
          <p:cNvPr id="47" name="Rounded Rectangle 46"/>
          <p:cNvSpPr/>
          <p:nvPr/>
        </p:nvSpPr>
        <p:spPr>
          <a:xfrm>
            <a:off x="6223549" y="2397212"/>
            <a:ext cx="1019869"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err="1" smtClean="0"/>
              <a:t>Partir</a:t>
            </a:r>
            <a:endParaRPr lang="en-CA" dirty="0" smtClean="0"/>
          </a:p>
        </p:txBody>
      </p:sp>
      <p:sp>
        <p:nvSpPr>
          <p:cNvPr id="48" name="Rounded Rectangle 47"/>
          <p:cNvSpPr/>
          <p:nvPr/>
        </p:nvSpPr>
        <p:spPr>
          <a:xfrm>
            <a:off x="6223549" y="2884172"/>
            <a:ext cx="1019869"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smtClean="0"/>
              <a:t>Dire</a:t>
            </a:r>
          </a:p>
        </p:txBody>
      </p:sp>
      <p:sp>
        <p:nvSpPr>
          <p:cNvPr id="2" name="TextBox 1"/>
          <p:cNvSpPr txBox="1"/>
          <p:nvPr/>
        </p:nvSpPr>
        <p:spPr>
          <a:xfrm>
            <a:off x="458228" y="3949008"/>
            <a:ext cx="1818831" cy="369332"/>
          </a:xfrm>
          <a:prstGeom prst="rect">
            <a:avLst/>
          </a:prstGeom>
          <a:noFill/>
        </p:spPr>
        <p:txBody>
          <a:bodyPr wrap="none" rtlCol="0">
            <a:spAutoFit/>
          </a:bodyPr>
          <a:lstStyle/>
          <a:p>
            <a:r>
              <a:rPr lang="en-CA" dirty="0" smtClean="0"/>
              <a:t>Les terminaisons:</a:t>
            </a:r>
            <a:endParaRPr lang="en-CA" dirty="0"/>
          </a:p>
        </p:txBody>
      </p:sp>
    </p:spTree>
    <p:extLst>
      <p:ext uri="{BB962C8B-B14F-4D97-AF65-F5344CB8AC3E}">
        <p14:creationId xmlns:p14="http://schemas.microsoft.com/office/powerpoint/2010/main" val="73628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ular Callout 11"/>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sp>
        <p:nvSpPr>
          <p:cNvPr id="22" name="Rectangle 21"/>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pic>
        <p:nvPicPr>
          <p:cNvPr id="18"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708" y="1358093"/>
            <a:ext cx="6342196" cy="3001739"/>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ectangle 25"/>
          <p:cNvSpPr/>
          <p:nvPr/>
        </p:nvSpPr>
        <p:spPr>
          <a:xfrm>
            <a:off x="297257" y="787946"/>
            <a:ext cx="5766530" cy="1905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Brief introduction to page content </a:t>
            </a:r>
            <a:endParaRPr lang="en-US" sz="1400" dirty="0"/>
          </a:p>
        </p:txBody>
      </p:sp>
      <p:sp>
        <p:nvSpPr>
          <p:cNvPr id="23" name="Down Arrow 22"/>
          <p:cNvSpPr/>
          <p:nvPr/>
        </p:nvSpPr>
        <p:spPr>
          <a:xfrm rot="5400000">
            <a:off x="6964680" y="209285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Action Button: Custom 26">
            <a:hlinkClick r:id="" action="ppaction://noaction" highlightClick="1"/>
          </p:cNvPr>
          <p:cNvSpPr/>
          <p:nvPr/>
        </p:nvSpPr>
        <p:spPr>
          <a:xfrm>
            <a:off x="7813174" y="2060848"/>
            <a:ext cx="1042416" cy="1042416"/>
          </a:xfrm>
          <a:prstGeom prst="actionButtonBlank">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CA" dirty="0" smtClean="0"/>
              <a:t>Example of content</a:t>
            </a:r>
            <a:endParaRPr lang="en-CA" dirty="0"/>
          </a:p>
        </p:txBody>
      </p:sp>
    </p:spTree>
    <p:extLst>
      <p:ext uri="{BB962C8B-B14F-4D97-AF65-F5344CB8AC3E}">
        <p14:creationId xmlns:p14="http://schemas.microsoft.com/office/powerpoint/2010/main" val="73628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grpSp>
        <p:nvGrpSpPr>
          <p:cNvPr id="2" name="Group 1"/>
          <p:cNvGrpSpPr/>
          <p:nvPr/>
        </p:nvGrpSpPr>
        <p:grpSpPr>
          <a:xfrm>
            <a:off x="73013" y="5195685"/>
            <a:ext cx="2472909" cy="1611066"/>
            <a:chOff x="73013" y="5195685"/>
            <a:chExt cx="2472909" cy="1611066"/>
          </a:xfrm>
        </p:grpSpPr>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ular Callout 11"/>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sp>
        <p:nvSpPr>
          <p:cNvPr id="22" name="Rectangle 21"/>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sp>
        <p:nvSpPr>
          <p:cNvPr id="15" name="Rectangle 14"/>
          <p:cNvSpPr/>
          <p:nvPr/>
        </p:nvSpPr>
        <p:spPr>
          <a:xfrm>
            <a:off x="297257" y="787946"/>
            <a:ext cx="5766530" cy="1905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Brief introduction to page content </a:t>
            </a:r>
            <a:endParaRPr lang="en-US" sz="1400" dirty="0"/>
          </a:p>
        </p:txBody>
      </p:sp>
      <p:pic>
        <p:nvPicPr>
          <p:cNvPr id="1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4361" y="1495948"/>
            <a:ext cx="4347919" cy="3963974"/>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Down Arrow 22"/>
          <p:cNvSpPr/>
          <p:nvPr/>
        </p:nvSpPr>
        <p:spPr>
          <a:xfrm rot="5400000">
            <a:off x="7259227" y="285637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Action Button: Custom 23">
            <a:hlinkClick r:id="" action="ppaction://noaction" highlightClick="1"/>
          </p:cNvPr>
          <p:cNvSpPr/>
          <p:nvPr/>
        </p:nvSpPr>
        <p:spPr>
          <a:xfrm>
            <a:off x="7990747" y="2824372"/>
            <a:ext cx="1042416" cy="1042416"/>
          </a:xfrm>
          <a:prstGeom prst="actionButtonBlank">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CA" dirty="0" smtClean="0"/>
              <a:t>Example of content</a:t>
            </a:r>
            <a:endParaRPr lang="en-CA" dirty="0"/>
          </a:p>
        </p:txBody>
      </p:sp>
    </p:spTree>
    <p:extLst>
      <p:ext uri="{BB962C8B-B14F-4D97-AF65-F5344CB8AC3E}">
        <p14:creationId xmlns:p14="http://schemas.microsoft.com/office/powerpoint/2010/main" val="2955662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96200" y="14215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Course  Menu</a:t>
            </a:r>
            <a:endParaRPr lang="en-US" sz="1400" dirty="0"/>
          </a:p>
        </p:txBody>
      </p:sp>
      <p:sp>
        <p:nvSpPr>
          <p:cNvPr id="7" name="Rectangle 6"/>
          <p:cNvSpPr/>
          <p:nvPr/>
        </p:nvSpPr>
        <p:spPr>
          <a:xfrm>
            <a:off x="6684673" y="6157802"/>
            <a:ext cx="1011527" cy="300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a:t>
            </a:r>
            <a:endParaRPr lang="en-US" dirty="0"/>
          </a:p>
        </p:txBody>
      </p:sp>
      <p:sp>
        <p:nvSpPr>
          <p:cNvPr id="8" name="Rectangle 7"/>
          <p:cNvSpPr/>
          <p:nvPr/>
        </p:nvSpPr>
        <p:spPr>
          <a:xfrm>
            <a:off x="7696200" y="692696"/>
            <a:ext cx="121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Home Page</a:t>
            </a:r>
            <a:endParaRPr lang="en-US" sz="1400"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08" y="5556722"/>
            <a:ext cx="976476" cy="97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ular Callout 11"/>
          <p:cNvSpPr/>
          <p:nvPr/>
        </p:nvSpPr>
        <p:spPr>
          <a:xfrm>
            <a:off x="971600" y="5195685"/>
            <a:ext cx="1574322" cy="503322"/>
          </a:xfrm>
          <a:prstGeom prst="wedgeRoundRectCallout">
            <a:avLst>
              <a:gd name="adj1" fmla="val -54696"/>
              <a:gd name="adj2" fmla="val 927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13" y="6466442"/>
            <a:ext cx="367092" cy="34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9261" y="6466442"/>
            <a:ext cx="429588" cy="3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6699402"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Page X of X</a:t>
            </a:r>
            <a:endParaRPr lang="en-US" sz="1400" dirty="0"/>
          </a:p>
        </p:txBody>
      </p:sp>
      <p:sp>
        <p:nvSpPr>
          <p:cNvPr id="19" name="Rectangle 18"/>
          <p:cNvSpPr/>
          <p:nvPr/>
        </p:nvSpPr>
        <p:spPr>
          <a:xfrm>
            <a:off x="4572000" y="6585694"/>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Tips</a:t>
            </a:r>
            <a:endParaRPr lang="en-US" sz="1400" dirty="0"/>
          </a:p>
        </p:txBody>
      </p:sp>
      <p:sp>
        <p:nvSpPr>
          <p:cNvPr id="20" name="Rectangle 19"/>
          <p:cNvSpPr/>
          <p:nvPr/>
        </p:nvSpPr>
        <p:spPr>
          <a:xfrm>
            <a:off x="2483768" y="6596481"/>
            <a:ext cx="1993596"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Resources</a:t>
            </a:r>
            <a:endParaRPr lang="en-US" sz="1400" dirty="0"/>
          </a:p>
        </p:txBody>
      </p:sp>
      <p:sp>
        <p:nvSpPr>
          <p:cNvPr id="21" name="Rectangle 20"/>
          <p:cNvSpPr/>
          <p:nvPr/>
        </p:nvSpPr>
        <p:spPr>
          <a:xfrm>
            <a:off x="7800036" y="6149263"/>
            <a:ext cx="1011527" cy="3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sp>
        <p:nvSpPr>
          <p:cNvPr id="22" name="Rectangle 21"/>
          <p:cNvSpPr/>
          <p:nvPr/>
        </p:nvSpPr>
        <p:spPr>
          <a:xfrm>
            <a:off x="275708" y="142156"/>
            <a:ext cx="578807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SCREEN TITLE</a:t>
            </a:r>
            <a:endParaRPr lang="en-CA"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0127" y="692696"/>
            <a:ext cx="5099239" cy="4228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6356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TotalTime>
  <Words>1025</Words>
  <Application>Microsoft Office PowerPoint</Application>
  <PresentationFormat>On-screen Show (4:3)</PresentationFormat>
  <Paragraphs>162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Le conditionnel présent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Conjugation of regular Conditional Verbs in the Present tense 8. Practice</dc:title>
  <dc:creator>Safia</dc:creator>
  <cp:lastModifiedBy>Roshni</cp:lastModifiedBy>
  <cp:revision>51</cp:revision>
  <dcterms:created xsi:type="dcterms:W3CDTF">2012-04-01T15:37:56Z</dcterms:created>
  <dcterms:modified xsi:type="dcterms:W3CDTF">2012-10-23T22:32:53Z</dcterms:modified>
</cp:coreProperties>
</file>