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marL="914400" lvl="1" indent="-317500">
              <a:buClr>
                <a:srgbClr val="000000"/>
              </a:buClr>
              <a:buSzPct val="127272"/>
              <a:buFont typeface="Courier New"/>
              <a:buChar char="o"/>
            </a:pPr>
            <a:r>
              <a:rPr sz="1100"/>
              <a:t>
</a:t>
            </a:r>
          </a:p>
          <a:p>
            <a:endParaRPr sz="1100"/>
          </a:p>
          <a:p>
            <a:endParaRPr sz="1100"/>
          </a:p>
          <a:p>
            <a:endParaRPr sz="1100"/>
          </a:p>
          <a:p>
            <a:endParaRPr sz="1100"/>
          </a:p>
          <a:p>
            <a:endParaRPr sz="1100"/>
          </a:p>
          <a:p>
            <a:endParaRPr sz="1100"/>
          </a:p>
          <a:p>
            <a:endParaRPr sz="1100"/>
          </a:p>
        </p:txBody>
      </p:sp>
    </p:spTree>
    <p:extLst>
      <p:ext uri="{BB962C8B-B14F-4D97-AF65-F5344CB8AC3E}">
        <p14:creationId xmlns:p14="http://schemas.microsoft.com/office/powerpoint/2010/main" val="305848910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 name="Shape 40"/>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9" name="Shape 9"/>
          <p:cNvSpPr>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3"/>
        <p:cNvGrpSpPr/>
        <p:nvPr/>
      </p:nvGrpSpPr>
      <p:grpSpPr>
        <a:xfrm>
          <a:off x="0" y="0"/>
          <a:ext cx="0" cy="0"/>
          <a:chOff x="0" y="0"/>
          <a:chExt cx="0" cy="0"/>
        </a:xfrm>
      </p:grpSpPr>
      <p:sp>
        <p:nvSpPr>
          <p:cNvPr id="14" name="Shape 14"/>
          <p:cNvSpPr>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17"/>
        <p:cNvGrpSpPr/>
        <p:nvPr/>
      </p:nvGrpSpPr>
      <p:grpSpPr>
        <a:xfrm>
          <a:off x="0" y="0"/>
          <a:ext cx="0" cy="0"/>
          <a:chOff x="0" y="0"/>
          <a:chExt cx="0" cy="0"/>
        </a:xfrm>
      </p:grpSpPr>
      <p:sp>
        <p:nvSpPr>
          <p:cNvPr id="18" name="Shape 18"/>
          <p:cNvSpPr>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learning-theories.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projects.coe.uga.edu/eplt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odu.edu/educ/roverbau/Bloom/blooms_taxonomy.htm" TargetMode="Externa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a:spLocks noGrp="1"/>
          </p:cNvSpPr>
          <p:nvPr>
            <p:ph type="ctrTitle"/>
          </p:nvPr>
        </p:nvSpPr>
        <p:spPr>
          <a:xfrm>
            <a:off x="562650" y="2456850"/>
            <a:ext cx="8018699" cy="1944300"/>
          </a:xfrm>
          <a:prstGeom prst="rect">
            <a:avLst/>
          </a:prstGeom>
        </p:spPr>
        <p:txBody>
          <a:bodyPr lIns="91425" tIns="91425" rIns="91425" bIns="91425" anchor="b" anchorCtr="0">
            <a:spAutoFit/>
          </a:bodyPr>
          <a:lstStyle/>
          <a:p>
            <a:pPr lvl="0" rtl="0">
              <a:buNone/>
            </a:pPr>
            <a:r>
              <a:rPr sz="3800">
                <a:solidFill>
                  <a:srgbClr val="FF0000"/>
                </a:solidFill>
              </a:rPr>
              <a:t>What elements of cognitive tools support higher level thinking?</a:t>
            </a:r>
          </a:p>
          <a:p>
            <a:endParaRPr sz="3800">
              <a:solidFill>
                <a:srgbClr val="FF0000"/>
              </a:solidFill>
            </a:endParaRPr>
          </a:p>
        </p:txBody>
      </p:sp>
      <p:sp>
        <p:nvSpPr>
          <p:cNvPr id="24" name="Shape 24"/>
          <p:cNvSpPr>
            <a:spLocks noGrp="1"/>
          </p:cNvSpPr>
          <p:nvPr>
            <p:ph type="subTitle" idx="1"/>
          </p:nvPr>
        </p:nvSpPr>
        <p:spPr>
          <a:xfrm>
            <a:off x="257675" y="3690300"/>
            <a:ext cx="7772400" cy="1046400"/>
          </a:xfrm>
          <a:prstGeom prst="rect">
            <a:avLst/>
          </a:prstGeom>
        </p:spPr>
        <p:txBody>
          <a:bodyPr lIns="91425" tIns="91425" rIns="91425" bIns="91425" anchor="t" anchorCtr="0">
            <a:spAutoFit/>
          </a:bodyPr>
          <a:lstStyle/>
          <a:p>
            <a:pPr>
              <a:buNone/>
            </a:pPr>
            <a:r>
              <a:rPr>
                <a:solidFill>
                  <a:srgbClr val="000000"/>
                </a:solidFill>
              </a:rPr>
              <a:t>By: Asha, Heidi, and Roshni</a:t>
            </a:r>
          </a:p>
        </p:txBody>
      </p:sp>
      <p:sp>
        <p:nvSpPr>
          <p:cNvPr id="25" name="Shape 25"/>
          <p:cNvSpPr/>
          <p:nvPr/>
        </p:nvSpPr>
        <p:spPr>
          <a:xfrm>
            <a:off x="444462" y="4604075"/>
            <a:ext cx="2788761" cy="1957922"/>
          </a:xfrm>
          <a:prstGeom prst="rect">
            <a:avLst/>
          </a:prstGeom>
          <a:blipFill>
            <a:blip r:embed="rId3"/>
            <a:stretch>
              <a:fillRect/>
            </a:stretch>
          </a:blipFill>
        </p:spPr>
      </p:sp>
      <p:sp>
        <p:nvSpPr>
          <p:cNvPr id="26" name="Shape 26"/>
          <p:cNvSpPr/>
          <p:nvPr/>
        </p:nvSpPr>
        <p:spPr>
          <a:xfrm>
            <a:off x="257675" y="280750"/>
            <a:ext cx="2835443" cy="1902996"/>
          </a:xfrm>
          <a:prstGeom prst="rect">
            <a:avLst/>
          </a:prstGeom>
          <a:blipFill>
            <a:blip r:embed="rId4"/>
            <a:stretch>
              <a:fillRect/>
            </a:stretch>
          </a:blipFill>
        </p:spPr>
      </p:sp>
      <p:sp>
        <p:nvSpPr>
          <p:cNvPr id="27" name="Shape 27"/>
          <p:cNvSpPr/>
          <p:nvPr/>
        </p:nvSpPr>
        <p:spPr>
          <a:xfrm>
            <a:off x="3899250" y="4632656"/>
            <a:ext cx="1733055" cy="1900760"/>
          </a:xfrm>
          <a:prstGeom prst="rect">
            <a:avLst/>
          </a:prstGeom>
          <a:blipFill>
            <a:blip r:embed="rId5"/>
            <a:stretch>
              <a:fillRect/>
            </a:stretch>
          </a:blipFill>
        </p:spPr>
      </p:sp>
      <p:sp>
        <p:nvSpPr>
          <p:cNvPr id="28" name="Shape 28"/>
          <p:cNvSpPr/>
          <p:nvPr/>
        </p:nvSpPr>
        <p:spPr>
          <a:xfrm>
            <a:off x="6214794" y="4615646"/>
            <a:ext cx="2559221" cy="1934779"/>
          </a:xfrm>
          <a:prstGeom prst="rect">
            <a:avLst/>
          </a:prstGeom>
          <a:blipFill>
            <a:blip r:embed="rId6"/>
            <a:stretch>
              <a:fillRect/>
            </a:stretch>
          </a:blipFill>
        </p:spPr>
      </p:sp>
      <p:sp>
        <p:nvSpPr>
          <p:cNvPr id="29" name="Shape 29"/>
          <p:cNvSpPr/>
          <p:nvPr/>
        </p:nvSpPr>
        <p:spPr>
          <a:xfrm>
            <a:off x="5915039" y="332135"/>
            <a:ext cx="2543175" cy="1800225"/>
          </a:xfrm>
          <a:prstGeom prst="rect">
            <a:avLst/>
          </a:prstGeom>
          <a:blipFill>
            <a:blip r:embed="rId7"/>
            <a:stretch>
              <a:fillRect/>
            </a:stretch>
          </a:blipFill>
        </p:spPr>
      </p:sp>
      <p:sp>
        <p:nvSpPr>
          <p:cNvPr id="30" name="Shape 30"/>
          <p:cNvSpPr/>
          <p:nvPr/>
        </p:nvSpPr>
        <p:spPr>
          <a:xfrm>
            <a:off x="3424237" y="236885"/>
            <a:ext cx="2295525" cy="1990725"/>
          </a:xfrm>
          <a:prstGeom prst="rect">
            <a:avLst/>
          </a:prstGeom>
          <a:blipFill>
            <a:blip r:embed="rId8"/>
            <a:stretch>
              <a:fillRect/>
            </a:stretch>
          </a:blipFill>
        </p:spPr>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algn="ctr" rtl="0">
              <a:buNone/>
            </a:pPr>
            <a:r>
              <a:rPr>
                <a:solidFill>
                  <a:srgbClr val="FF0000"/>
                </a:solidFill>
              </a:rPr>
              <a:t>Higher Order Thinking Skill:</a:t>
            </a:r>
          </a:p>
          <a:p>
            <a:pPr algn="ctr">
              <a:buNone/>
            </a:pPr>
            <a:r>
              <a:rPr b="0">
                <a:solidFill>
                  <a:srgbClr val="FF0000"/>
                </a:solidFill>
              </a:rPr>
              <a:t>Classifying</a:t>
            </a:r>
          </a:p>
        </p:txBody>
      </p:sp>
      <p:sp>
        <p:nvSpPr>
          <p:cNvPr id="88" name="Shape 88"/>
          <p:cNvSpPr>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381000" rtl="0">
              <a:buClr>
                <a:schemeClr val="dk1"/>
              </a:buClr>
              <a:buSzPct val="166666"/>
              <a:buFont typeface="Arial"/>
              <a:buChar char="•"/>
            </a:pPr>
            <a:r>
              <a:rPr sz="2400"/>
              <a:t>Being able to classify objects or ideas is a higher order thinking skill that requires students to manipulate information and ideas in order to reach a deeper understanding of their meaning and implications.</a:t>
            </a:r>
          </a:p>
          <a:p>
            <a:pPr marL="457200" marR="0" lvl="0" indent="-419100" algn="l" rtl="0">
              <a:lnSpc>
                <a:spcPct val="100000"/>
              </a:lnSpc>
              <a:spcBef>
                <a:spcPts val="600"/>
              </a:spcBef>
              <a:spcAft>
                <a:spcPts val="0"/>
              </a:spcAft>
              <a:buClr>
                <a:schemeClr val="dk1"/>
              </a:buClr>
              <a:buSzPct val="208333"/>
              <a:buFont typeface="Arial"/>
              <a:buChar char="•"/>
            </a:pPr>
            <a:r>
              <a:rPr sz="2400"/>
              <a:t>Graphic organizers used for the higher order thinking skill of:</a:t>
            </a:r>
          </a:p>
          <a:p>
            <a:pPr marL="914400" lvl="1" indent="-381000" rtl="0">
              <a:buClr>
                <a:schemeClr val="dk1"/>
              </a:buClr>
              <a:buSzPct val="80000"/>
              <a:buFont typeface="Courier New"/>
              <a:buChar char="o"/>
            </a:pPr>
            <a:r>
              <a:rPr/>
              <a:t>Tree Branching</a:t>
            </a:r>
          </a:p>
          <a:p>
            <a:pPr marL="914400" lvl="1" indent="-381000" rtl="0">
              <a:buClr>
                <a:schemeClr val="dk1"/>
              </a:buClr>
              <a:buSzPct val="80000"/>
              <a:buFont typeface="Courier New"/>
              <a:buChar char="o"/>
            </a:pPr>
            <a:r>
              <a:rPr/>
              <a:t>T- Chart</a:t>
            </a:r>
          </a:p>
          <a:p>
            <a:pPr marL="914400" lvl="1" indent="-381000" rtl="0">
              <a:buClr>
                <a:schemeClr val="dk1"/>
              </a:buClr>
              <a:buSzPct val="80000"/>
              <a:buFont typeface="Courier New"/>
              <a:buChar char="o"/>
            </a:pPr>
            <a:r>
              <a:rPr/>
              <a:t>Concept Map</a:t>
            </a:r>
          </a:p>
          <a:p>
            <a:endParaRPr/>
          </a:p>
        </p:txBody>
      </p:sp>
      <p:sp>
        <p:nvSpPr>
          <p:cNvPr id="89" name="Shape 89"/>
          <p:cNvSpPr/>
          <p:nvPr/>
        </p:nvSpPr>
        <p:spPr>
          <a:xfrm>
            <a:off x="4039600" y="3673433"/>
            <a:ext cx="3832009" cy="2894466"/>
          </a:xfrm>
          <a:prstGeom prst="rect">
            <a:avLst/>
          </a:prstGeom>
          <a:blipFill>
            <a:blip r:embed="rId3"/>
            <a:stretch>
              <a:fillRect/>
            </a:stretch>
          </a:blipFill>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a:spLocks noGrp="1"/>
          </p:cNvSpPr>
          <p:nvPr>
            <p:ph type="title"/>
          </p:nvPr>
        </p:nvSpPr>
        <p:spPr>
          <a:xfrm>
            <a:off x="457200" y="274637"/>
            <a:ext cx="8229600" cy="1143000"/>
          </a:xfrm>
          <a:prstGeom prst="rect">
            <a:avLst/>
          </a:prstGeom>
        </p:spPr>
        <p:txBody>
          <a:bodyPr lIns="91425" tIns="91425" rIns="91425" bIns="91425" anchor="b" anchorCtr="0">
            <a:spAutoFit/>
          </a:bodyPr>
          <a:lstStyle/>
          <a:p>
            <a:pPr marL="0" marR="0" lvl="0" indent="0" algn="ctr" rtl="0">
              <a:lnSpc>
                <a:spcPct val="100000"/>
              </a:lnSpc>
              <a:spcBef>
                <a:spcPts val="0"/>
              </a:spcBef>
              <a:spcAft>
                <a:spcPts val="0"/>
              </a:spcAft>
              <a:buClr>
                <a:srgbClr val="000000"/>
              </a:buClr>
              <a:buSzPct val="30555"/>
              <a:buFont typeface="Arial"/>
              <a:buNone/>
            </a:pPr>
            <a:r>
              <a:rPr>
                <a:solidFill>
                  <a:srgbClr val="FF0000"/>
                </a:solidFill>
              </a:rPr>
              <a:t>Higher Order Thinking Skill:</a:t>
            </a:r>
          </a:p>
          <a:p>
            <a:pPr lvl="0" algn="ctr" rtl="0">
              <a:buNone/>
            </a:pPr>
            <a:r>
              <a:rPr>
                <a:solidFill>
                  <a:srgbClr val="FF0000"/>
                </a:solidFill>
              </a:rPr>
              <a:t>Creating Metaphors</a:t>
            </a:r>
          </a:p>
        </p:txBody>
      </p:sp>
      <p:sp>
        <p:nvSpPr>
          <p:cNvPr id="95" name="Shape 95"/>
          <p:cNvSpPr>
            <a:spLocks noGrp="1"/>
          </p:cNvSpPr>
          <p:nvPr>
            <p:ph type="body" idx="1"/>
          </p:nvPr>
        </p:nvSpPr>
        <p:spPr>
          <a:xfrm>
            <a:off x="590225" y="1023775"/>
            <a:ext cx="8229600" cy="4967700"/>
          </a:xfrm>
          <a:prstGeom prst="rect">
            <a:avLst/>
          </a:prstGeom>
        </p:spPr>
        <p:txBody>
          <a:bodyPr lIns="91425" tIns="91425" rIns="91425" bIns="91425" anchor="t" anchorCtr="0">
            <a:spAutoFit/>
          </a:bodyPr>
          <a:lstStyle/>
          <a:p>
            <a:pPr marL="457200" lvl="0" indent="-381000" rtl="0">
              <a:buClr>
                <a:schemeClr val="dk1"/>
              </a:buClr>
              <a:buSzPct val="285714"/>
              <a:buFont typeface="Arial"/>
              <a:buChar char="•"/>
            </a:pPr>
            <a:r>
              <a:rPr sz="1400"/>
              <a:t>
</a:t>
            </a:r>
            <a:r>
              <a:rPr sz="2400"/>
              <a:t>Metaphors help challenge students to use higher level thinking skills to construct deeper understanding.</a:t>
            </a:r>
          </a:p>
          <a:p>
            <a:pPr marL="457200" lvl="0" indent="-381000" rtl="0">
              <a:buClr>
                <a:schemeClr val="dk1"/>
              </a:buClr>
              <a:buSzPct val="166666"/>
              <a:buFont typeface="Arial"/>
              <a:buChar char="•"/>
            </a:pPr>
            <a:r>
              <a:rPr sz="2400"/>
              <a:t>Being able to justify the connections made encourages students to be more creative in their thinking and to verbalize the comparisons. </a:t>
            </a:r>
          </a:p>
          <a:p>
            <a:pPr marL="457200" lvl="0" indent="-381000" rtl="0">
              <a:buClr>
                <a:schemeClr val="dk1"/>
              </a:buClr>
              <a:buSzPct val="166666"/>
              <a:buFont typeface="Arial"/>
              <a:buChar char="•"/>
            </a:pPr>
            <a:r>
              <a:rPr sz="2400"/>
              <a:t>Graphic organizers for the higher order thinking skill of creating metaphors::</a:t>
            </a:r>
          </a:p>
          <a:p>
            <a:pPr marL="914400" lvl="1" indent="-381000" rtl="0">
              <a:buClr>
                <a:schemeClr val="dk1"/>
              </a:buClr>
              <a:buSzPct val="100000"/>
              <a:buFont typeface="Courier New"/>
              <a:buChar char="o"/>
            </a:pPr>
            <a:r>
              <a:rPr sz="2400"/>
              <a:t>Three Column Chart</a:t>
            </a:r>
          </a:p>
          <a:p>
            <a:pPr marL="914400" lvl="1" indent="-381000" rtl="0">
              <a:buClr>
                <a:schemeClr val="dk1"/>
              </a:buClr>
              <a:buSzPct val="100000"/>
              <a:buFont typeface="Courier New"/>
              <a:buChar char="o"/>
            </a:pPr>
            <a:r>
              <a:rPr sz="2400"/>
              <a:t>T-Chart</a:t>
            </a:r>
          </a:p>
          <a:p>
            <a:pPr marL="914400" lvl="1" indent="-381000" rtl="0">
              <a:buClr>
                <a:schemeClr val="dk1"/>
              </a:buClr>
              <a:buSzPct val="100000"/>
              <a:buFont typeface="Courier New"/>
              <a:buChar char="o"/>
            </a:pPr>
            <a:r>
              <a:rPr sz="2400"/>
              <a:t>Flow Chart</a:t>
            </a:r>
          </a:p>
          <a:p>
            <a:endParaRPr sz="2400"/>
          </a:p>
        </p:txBody>
      </p:sp>
      <p:sp>
        <p:nvSpPr>
          <p:cNvPr id="96" name="Shape 96"/>
          <p:cNvSpPr/>
          <p:nvPr/>
        </p:nvSpPr>
        <p:spPr>
          <a:xfrm>
            <a:off x="4413700" y="3556425"/>
            <a:ext cx="3115312" cy="3245035"/>
          </a:xfrm>
          <a:prstGeom prst="rect">
            <a:avLst/>
          </a:prstGeom>
          <a:blipFill>
            <a:blip r:embed="rId3"/>
            <a:stretch>
              <a:fillRect/>
            </a:stretch>
          </a:blipFill>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algn="ctr" rtl="0">
              <a:buNone/>
            </a:pPr>
            <a:r>
              <a:rPr>
                <a:solidFill>
                  <a:srgbClr val="FF0000"/>
                </a:solidFill>
              </a:rPr>
              <a:t>Higher Order Thinking Skill:</a:t>
            </a:r>
          </a:p>
          <a:p>
            <a:pPr algn="ctr">
              <a:buNone/>
            </a:pPr>
            <a:r>
              <a:rPr>
                <a:solidFill>
                  <a:srgbClr val="FF0000"/>
                </a:solidFill>
              </a:rPr>
              <a:t>Creating Analogies</a:t>
            </a:r>
          </a:p>
        </p:txBody>
      </p:sp>
      <p:sp>
        <p:nvSpPr>
          <p:cNvPr id="102" name="Shape 102"/>
          <p:cNvSpPr>
            <a:spLocks noGrp="1"/>
          </p:cNvSpPr>
          <p:nvPr>
            <p:ph type="body" idx="1"/>
          </p:nvPr>
        </p:nvSpPr>
        <p:spPr>
          <a:xfrm>
            <a:off x="457200" y="1275050"/>
            <a:ext cx="8229600" cy="4967700"/>
          </a:xfrm>
          <a:prstGeom prst="rect">
            <a:avLst/>
          </a:prstGeom>
        </p:spPr>
        <p:txBody>
          <a:bodyPr lIns="91425" tIns="91425" rIns="91425" bIns="91425" anchor="t" anchorCtr="0">
            <a:spAutoFit/>
          </a:bodyPr>
          <a:lstStyle/>
          <a:p>
            <a:pPr marL="457200" marR="0" lvl="0" indent="-419100" algn="l" rtl="0">
              <a:lnSpc>
                <a:spcPct val="100000"/>
              </a:lnSpc>
              <a:spcBef>
                <a:spcPts val="600"/>
              </a:spcBef>
              <a:spcAft>
                <a:spcPts val="0"/>
              </a:spcAft>
              <a:buClr>
                <a:schemeClr val="dk1"/>
              </a:buClr>
              <a:buSzPct val="208333"/>
              <a:buFont typeface="Arial"/>
              <a:buChar char="•"/>
            </a:pPr>
            <a:r>
              <a:rPr sz="2400"/>
              <a:t>Analogies are used to reveal the relationships between 2 unrelated objects or ideas. </a:t>
            </a:r>
          </a:p>
          <a:p>
            <a:pPr marL="457200" marR="0" lvl="0" indent="-419100" algn="l" rtl="0">
              <a:lnSpc>
                <a:spcPct val="100000"/>
              </a:lnSpc>
              <a:spcBef>
                <a:spcPts val="600"/>
              </a:spcBef>
              <a:spcAft>
                <a:spcPts val="0"/>
              </a:spcAft>
              <a:buClr>
                <a:schemeClr val="dk1"/>
              </a:buClr>
              <a:buSzPct val="208333"/>
              <a:buFont typeface="Arial"/>
              <a:buChar char="•"/>
            </a:pPr>
            <a:r>
              <a:rPr sz="2400"/>
              <a:t>Analogies are a great way to improve analytical thinking as they require the student to look create and look for relationships between familiar and new concepts.</a:t>
            </a:r>
          </a:p>
          <a:p>
            <a:pPr marL="457200" lvl="0" indent="-419100" rtl="0">
              <a:buClr>
                <a:schemeClr val="dk1"/>
              </a:buClr>
              <a:buSzPct val="208333"/>
              <a:buFont typeface="Arial"/>
              <a:buChar char="•"/>
            </a:pPr>
            <a:r>
              <a:rPr sz="2400"/>
              <a:t>Graphic organizers for higher order thinking skills of creating analogies:</a:t>
            </a:r>
          </a:p>
          <a:p>
            <a:pPr marL="914400" marR="0" lvl="1" indent="-381000" algn="l" rtl="0">
              <a:lnSpc>
                <a:spcPct val="100000"/>
              </a:lnSpc>
              <a:spcBef>
                <a:spcPts val="480"/>
              </a:spcBef>
              <a:spcAft>
                <a:spcPts val="0"/>
              </a:spcAft>
              <a:buClr>
                <a:schemeClr val="dk1"/>
              </a:buClr>
              <a:buSzPct val="100000"/>
              <a:buFont typeface="Courier New"/>
              <a:buChar char="o"/>
            </a:pPr>
            <a:r>
              <a:rPr sz="2400"/>
              <a:t>X is to Y as A is to B</a:t>
            </a:r>
          </a:p>
          <a:p>
            <a:pPr marL="914400" marR="0" lvl="1" indent="-381000" algn="l" rtl="0">
              <a:lnSpc>
                <a:spcPct val="100000"/>
              </a:lnSpc>
              <a:spcBef>
                <a:spcPts val="480"/>
              </a:spcBef>
              <a:spcAft>
                <a:spcPts val="0"/>
              </a:spcAft>
              <a:buClr>
                <a:schemeClr val="dk1"/>
              </a:buClr>
              <a:buSzPct val="100000"/>
              <a:buFont typeface="Courier New"/>
              <a:buChar char="o"/>
            </a:pPr>
            <a:r>
              <a:rPr sz="2400"/>
              <a:t>Bridge Map</a:t>
            </a:r>
          </a:p>
          <a:p>
            <a:pPr marL="914400" lvl="1" indent="-381000" rtl="0">
              <a:buClr>
                <a:schemeClr val="dk1"/>
              </a:buClr>
              <a:buSzPct val="100000"/>
              <a:buFont typeface="Courier New"/>
              <a:buChar char="o"/>
            </a:pPr>
            <a:r>
              <a:rPr sz="2400"/>
              <a:t>Web Organizer</a:t>
            </a:r>
          </a:p>
          <a:p>
            <a:endParaRPr sz="2400"/>
          </a:p>
        </p:txBody>
      </p:sp>
      <p:sp>
        <p:nvSpPr>
          <p:cNvPr id="103" name="Shape 103"/>
          <p:cNvSpPr/>
          <p:nvPr/>
        </p:nvSpPr>
        <p:spPr>
          <a:xfrm>
            <a:off x="4527325" y="3758750"/>
            <a:ext cx="3508656" cy="2976714"/>
          </a:xfrm>
          <a:prstGeom prst="rect">
            <a:avLst/>
          </a:prstGeom>
          <a:blipFill>
            <a:blip r:embed="rId3"/>
            <a:stretch>
              <a:fillRect/>
            </a:stretch>
          </a:blipFill>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a:spLocks noGrp="1"/>
          </p:cNvSpPr>
          <p:nvPr>
            <p:ph type="title"/>
          </p:nvPr>
        </p:nvSpPr>
        <p:spPr>
          <a:xfrm>
            <a:off x="457200" y="274637"/>
            <a:ext cx="8229600" cy="1143000"/>
          </a:xfrm>
          <a:prstGeom prst="rect">
            <a:avLst/>
          </a:prstGeom>
        </p:spPr>
        <p:txBody>
          <a:bodyPr lIns="91425" tIns="91425" rIns="91425" bIns="91425" anchor="b" anchorCtr="0">
            <a:spAutoFit/>
          </a:bodyPr>
          <a:lstStyle/>
          <a:p>
            <a:pPr algn="ctr">
              <a:buNone/>
            </a:pPr>
            <a:r>
              <a:rPr>
                <a:solidFill>
                  <a:srgbClr val="FF0000"/>
                </a:solidFill>
              </a:rPr>
              <a:t>Conclusion</a:t>
            </a:r>
          </a:p>
        </p:txBody>
      </p:sp>
      <p:sp>
        <p:nvSpPr>
          <p:cNvPr id="109" name="Shape 109"/>
          <p:cNvSpPr>
            <a:spLocks noGrp="1"/>
          </p:cNvSpPr>
          <p:nvPr>
            <p:ph type="body" idx="1"/>
          </p:nvPr>
        </p:nvSpPr>
        <p:spPr>
          <a:xfrm>
            <a:off x="457200" y="1600200"/>
            <a:ext cx="8229600" cy="3423599"/>
          </a:xfrm>
          <a:prstGeom prst="rect">
            <a:avLst/>
          </a:prstGeom>
        </p:spPr>
        <p:txBody>
          <a:bodyPr lIns="91425" tIns="91425" rIns="91425" bIns="91425" anchor="t" anchorCtr="0">
            <a:spAutoFit/>
          </a:bodyPr>
          <a:lstStyle/>
          <a:p>
            <a:pPr lvl="0" algn="ctr" rtl="0">
              <a:buNone/>
            </a:pPr>
            <a:r>
              <a:rPr/>
              <a:t>According to Kim and Reeves (2007), “the results of the cognitive activities of learners should be the consequences of constructing knowledge ‘‘with’’ computer tools rather</a:t>
            </a:r>
          </a:p>
          <a:p>
            <a:pPr lvl="0" algn="ctr" rtl="0">
              <a:buNone/>
            </a:pPr>
            <a:r>
              <a:rPr/>
              <a:t>than learning ‘‘from’’ computer tutorials in a manner previously structured</a:t>
            </a:r>
          </a:p>
          <a:p>
            <a:pPr lvl="0" algn="ctr" rtl="0">
              <a:buNone/>
            </a:pPr>
            <a:r>
              <a:rPr/>
              <a:t>by someone else.”</a:t>
            </a:r>
          </a:p>
          <a:p>
            <a:endParaRPr/>
          </a:p>
          <a:p>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a:spLocks noGrp="1"/>
          </p:cNvSpPr>
          <p:nvPr>
            <p:ph type="title"/>
          </p:nvPr>
        </p:nvSpPr>
        <p:spPr>
          <a:xfrm>
            <a:off x="457200" y="-150762"/>
            <a:ext cx="8229600" cy="1143000"/>
          </a:xfrm>
          <a:prstGeom prst="rect">
            <a:avLst/>
          </a:prstGeom>
        </p:spPr>
        <p:txBody>
          <a:bodyPr lIns="91425" tIns="91425" rIns="91425" bIns="91425" anchor="b" anchorCtr="0">
            <a:spAutoFit/>
          </a:bodyPr>
          <a:lstStyle/>
          <a:p>
            <a:pPr algn="ctr">
              <a:buNone/>
            </a:pPr>
            <a:r>
              <a:rPr>
                <a:solidFill>
                  <a:srgbClr val="FF0000"/>
                </a:solidFill>
              </a:rPr>
              <a:t>Reference</a:t>
            </a:r>
          </a:p>
        </p:txBody>
      </p:sp>
      <p:sp>
        <p:nvSpPr>
          <p:cNvPr id="115" name="Shape 115"/>
          <p:cNvSpPr>
            <a:spLocks noGrp="1"/>
          </p:cNvSpPr>
          <p:nvPr>
            <p:ph type="body" idx="1"/>
          </p:nvPr>
        </p:nvSpPr>
        <p:spPr>
          <a:xfrm>
            <a:off x="381000" y="914400"/>
            <a:ext cx="8534399" cy="5909280"/>
          </a:xfrm>
          <a:prstGeom prst="rect">
            <a:avLst/>
          </a:prstGeom>
        </p:spPr>
        <p:txBody>
          <a:bodyPr wrap="square" lIns="91425" tIns="91425" rIns="91425" bIns="91425" anchor="t" anchorCtr="0">
            <a:spAutoFit/>
          </a:bodyPr>
          <a:lstStyle/>
          <a:p>
            <a:pPr lvl="0" rtl="0">
              <a:buNone/>
            </a:pPr>
            <a:r>
              <a:rPr sz="1300" dirty="0">
                <a:solidFill>
                  <a:srgbClr val="000000"/>
                </a:solidFill>
              </a:rPr>
              <a:t>Anderson, L. W., &amp; </a:t>
            </a:r>
            <a:r>
              <a:rPr sz="1300" dirty="0" err="1">
                <a:solidFill>
                  <a:srgbClr val="000000"/>
                </a:solidFill>
              </a:rPr>
              <a:t>Krathwohl</a:t>
            </a:r>
            <a:r>
              <a:rPr sz="1300" dirty="0">
                <a:solidFill>
                  <a:srgbClr val="000000"/>
                </a:solidFill>
              </a:rPr>
              <a:t>, D. R. (Eds.). (2001). A taxonomy for learning, teaching and assessing: A revision of Bloom's Taxonomy of educational objectives: Complete edition, New York : Longman.</a:t>
            </a:r>
          </a:p>
          <a:p>
            <a:endParaRPr sz="1300" dirty="0">
              <a:solidFill>
                <a:srgbClr val="000000"/>
              </a:solidFill>
            </a:endParaRPr>
          </a:p>
          <a:p>
            <a:pPr marL="0" marR="0" lvl="0" indent="0" algn="l" rtl="0">
              <a:lnSpc>
                <a:spcPct val="100000"/>
              </a:lnSpc>
              <a:spcBef>
                <a:spcPts val="600"/>
              </a:spcBef>
              <a:spcAft>
                <a:spcPts val="0"/>
              </a:spcAft>
              <a:buNone/>
            </a:pPr>
            <a:r>
              <a:rPr sz="1300" dirty="0"/>
              <a:t>Bloom, S.B., </a:t>
            </a:r>
            <a:r>
              <a:rPr sz="1300" dirty="0" err="1"/>
              <a:t>Krathwohl</a:t>
            </a:r>
            <a:r>
              <a:rPr sz="1300" dirty="0"/>
              <a:t>, D.R., &amp; </a:t>
            </a:r>
            <a:r>
              <a:rPr sz="1300" dirty="0" err="1"/>
              <a:t>Masia</a:t>
            </a:r>
            <a:r>
              <a:rPr sz="1300" dirty="0"/>
              <a:t>, B.B. (1956). Taxonomy of educational </a:t>
            </a:r>
            <a:r>
              <a:rPr sz="1300" dirty="0" err="1"/>
              <a:t>objectives:The</a:t>
            </a:r>
            <a:r>
              <a:rPr sz="1300" dirty="0"/>
              <a:t> classification of educational goals. New York: Longmans.</a:t>
            </a:r>
          </a:p>
          <a:p>
            <a:endParaRPr sz="1300" dirty="0"/>
          </a:p>
          <a:p>
            <a:pPr lvl="0" rtl="0">
              <a:buNone/>
            </a:pPr>
            <a:r>
              <a:rPr sz="1300" dirty="0">
                <a:solidFill>
                  <a:srgbClr val="000000"/>
                </a:solidFill>
              </a:rPr>
              <a:t>Kim, B. &amp; Reeves, R. C. (2007). Reframing research on learning with technology: in search of the meaning of cognitive tools. </a:t>
            </a:r>
            <a:r>
              <a:rPr sz="1300" i="1" dirty="0">
                <a:solidFill>
                  <a:srgbClr val="000000"/>
                </a:solidFill>
              </a:rPr>
              <a:t>Instructional Science</a:t>
            </a:r>
            <a:r>
              <a:rPr sz="1300" dirty="0">
                <a:solidFill>
                  <a:srgbClr val="000000"/>
                </a:solidFill>
              </a:rPr>
              <a:t>, 35(3), 207-256.</a:t>
            </a:r>
          </a:p>
          <a:p>
            <a:endParaRPr sz="1300" dirty="0">
              <a:solidFill>
                <a:srgbClr val="000000"/>
              </a:solidFill>
            </a:endParaRPr>
          </a:p>
          <a:p>
            <a:pPr lvl="0" rtl="0">
              <a:buNone/>
            </a:pPr>
            <a:r>
              <a:rPr sz="1300" i="1" dirty="0">
                <a:solidFill>
                  <a:srgbClr val="333333"/>
                </a:solidFill>
              </a:rPr>
              <a:t>Learning-theories.com - knowledge base and </a:t>
            </a:r>
            <a:r>
              <a:rPr sz="1300" i="1" dirty="0" err="1">
                <a:solidFill>
                  <a:srgbClr val="333333"/>
                </a:solidFill>
              </a:rPr>
              <a:t>webliography</a:t>
            </a:r>
            <a:r>
              <a:rPr sz="1300" dirty="0">
                <a:solidFill>
                  <a:srgbClr val="333333"/>
                </a:solidFill>
              </a:rPr>
              <a:t>. (</a:t>
            </a:r>
            <a:r>
              <a:rPr sz="1300" dirty="0" err="1">
                <a:solidFill>
                  <a:srgbClr val="333333"/>
                </a:solidFill>
              </a:rPr>
              <a:t>n.d.</a:t>
            </a:r>
            <a:r>
              <a:rPr sz="1300" dirty="0">
                <a:solidFill>
                  <a:srgbClr val="333333"/>
                </a:solidFill>
              </a:rPr>
              <a:t>). Retrieved from</a:t>
            </a:r>
            <a:r>
              <a:rPr sz="1300" dirty="0">
                <a:solidFill>
                  <a:srgbClr val="333333"/>
                </a:solidFill>
                <a:hlinkClick r:id="rId3"/>
              </a:rPr>
              <a:t> </a:t>
            </a:r>
            <a:r>
              <a:rPr sz="1300" u="sng" dirty="0">
                <a:solidFill>
                  <a:srgbClr val="0000FF"/>
                </a:solidFill>
                <a:hlinkClick r:id="rId3"/>
              </a:rPr>
              <a:t>http://www.learning-theories.com/</a:t>
            </a:r>
          </a:p>
          <a:p>
            <a:endParaRPr sz="1300" u="sng" dirty="0">
              <a:solidFill>
                <a:srgbClr val="0000FF"/>
              </a:solidFill>
              <a:hlinkClick r:id="rId3"/>
            </a:endParaRPr>
          </a:p>
          <a:p>
            <a:pPr lvl="0" rtl="0">
              <a:buNone/>
            </a:pPr>
            <a:r>
              <a:rPr sz="1300" dirty="0" err="1"/>
              <a:t>Ozcelik</a:t>
            </a:r>
            <a:r>
              <a:rPr sz="1300" dirty="0"/>
              <a:t>, E. &amp; </a:t>
            </a:r>
            <a:r>
              <a:rPr sz="1300" dirty="0" err="1"/>
              <a:t>Yildirim</a:t>
            </a:r>
            <a:r>
              <a:rPr sz="1300" dirty="0"/>
              <a:t>, S. (2005). Factors influencing the use of cognitive tools in web-based learning environments: A case study. The Quarterly Review of Distance Education, 6(4), 295–308.</a:t>
            </a:r>
          </a:p>
          <a:p>
            <a:endParaRPr sz="1300" dirty="0"/>
          </a:p>
          <a:p>
            <a:pPr lvl="0" rtl="0">
              <a:buNone/>
            </a:pPr>
            <a:r>
              <a:rPr sz="1300" dirty="0" err="1"/>
              <a:t>Resnick</a:t>
            </a:r>
            <a:r>
              <a:rPr sz="1300" dirty="0"/>
              <a:t>, L.B. (1987). Education and learning to think. Washington, DC: National Academy Press</a:t>
            </a:r>
            <a:r>
              <a:rPr sz="1300" dirty="0" smtClean="0"/>
              <a:t>.</a:t>
            </a:r>
            <a:endParaRPr lang="en-US" sz="1300" dirty="0" smtClean="0"/>
          </a:p>
          <a:p>
            <a:endParaRPr sz="1300" dirty="0"/>
          </a:p>
          <a:p>
            <a:pPr lvl="0" rtl="0">
              <a:buNone/>
            </a:pPr>
            <a:r>
              <a:rPr sz="1300" dirty="0">
                <a:solidFill>
                  <a:srgbClr val="000000"/>
                </a:solidFill>
              </a:rPr>
              <a:t>Shim, J. E., &amp; Li, Y. (2006). Applications of Cognitive Tools in the Classroom. In M. </a:t>
            </a:r>
            <a:r>
              <a:rPr sz="1300" dirty="0" err="1">
                <a:solidFill>
                  <a:srgbClr val="000000"/>
                </a:solidFill>
              </a:rPr>
              <a:t>Orey</a:t>
            </a:r>
            <a:r>
              <a:rPr sz="1300" dirty="0">
                <a:solidFill>
                  <a:srgbClr val="000000"/>
                </a:solidFill>
              </a:rPr>
              <a:t> (Ed.), Emerging perspectives on learning, teaching, and technology. Retrieved &lt;insert date&gt;, from</a:t>
            </a:r>
            <a:r>
              <a:rPr sz="1300" dirty="0">
                <a:solidFill>
                  <a:srgbClr val="000000"/>
                </a:solidFill>
                <a:hlinkClick r:id="rId4"/>
              </a:rPr>
              <a:t> </a:t>
            </a:r>
            <a:r>
              <a:rPr sz="1300" u="sng" dirty="0">
                <a:solidFill>
                  <a:srgbClr val="0000FF"/>
                </a:solidFill>
                <a:hlinkClick r:id="rId4"/>
              </a:rPr>
              <a:t>http://projects.coe.uga.edu/epltt/</a:t>
            </a:r>
          </a:p>
          <a:p>
            <a:pPr marL="0" lvl="0" indent="0">
              <a:buNone/>
            </a:pPr>
            <a:endParaRPr lang="en-US" sz="1300" dirty="0" smtClean="0"/>
          </a:p>
          <a:p>
            <a:pPr marL="0" lvl="0" indent="0">
              <a:buNone/>
            </a:pPr>
            <a:r>
              <a:rPr lang="en-US" sz="1300" dirty="0" smtClean="0"/>
              <a:t>Suarez</a:t>
            </a:r>
            <a:r>
              <a:rPr lang="en-US" sz="1300" dirty="0"/>
              <a:t>, K. (2011). Graphic Organizers and Higher Order Thinking Skills with Nonfiction Text . Walden University</a:t>
            </a:r>
          </a:p>
          <a:p>
            <a:pPr marL="0" indent="0">
              <a:buNone/>
            </a:pPr>
            <a:endParaRPr lang="en-US" sz="1100" dirty="0" smtClean="0">
              <a:solidFill>
                <a:schemeClr val="tx1"/>
              </a:solidFill>
              <a:hlinkClick r:id="rId4"/>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a:spLocks noGrp="1"/>
          </p:cNvSpPr>
          <p:nvPr>
            <p:ph type="title"/>
          </p:nvPr>
        </p:nvSpPr>
        <p:spPr>
          <a:xfrm>
            <a:off x="457200" y="55487"/>
            <a:ext cx="8229600" cy="1143000"/>
          </a:xfrm>
          <a:prstGeom prst="rect">
            <a:avLst/>
          </a:prstGeom>
        </p:spPr>
        <p:txBody>
          <a:bodyPr lIns="91425" tIns="91425" rIns="91425" bIns="91425" anchor="b" anchorCtr="0">
            <a:spAutoFit/>
          </a:bodyPr>
          <a:lstStyle/>
          <a:p>
            <a:pPr algn="ctr">
              <a:buNone/>
            </a:pPr>
            <a:r>
              <a:rPr>
                <a:solidFill>
                  <a:srgbClr val="FF0000"/>
                </a:solidFill>
              </a:rPr>
              <a:t>Cognitive Tools</a:t>
            </a:r>
          </a:p>
        </p:txBody>
      </p:sp>
      <p:sp>
        <p:nvSpPr>
          <p:cNvPr id="36" name="Shape 36"/>
          <p:cNvSpPr/>
          <p:nvPr/>
        </p:nvSpPr>
        <p:spPr>
          <a:xfrm>
            <a:off x="484125" y="2245900"/>
            <a:ext cx="7940699" cy="4022100"/>
          </a:xfrm>
          <a:prstGeom prst="rect">
            <a:avLst/>
          </a:prstGeom>
        </p:spPr>
        <p:txBody>
          <a:bodyPr lIns="91425" tIns="91425" rIns="91425" bIns="91425" anchor="t" anchorCtr="0">
            <a:spAutoFit/>
          </a:bodyPr>
          <a:lstStyle/>
          <a:p>
            <a:endParaRPr/>
          </a:p>
        </p:txBody>
      </p:sp>
      <p:sp>
        <p:nvSpPr>
          <p:cNvPr id="37" name="Shape 37"/>
          <p:cNvSpPr/>
          <p:nvPr/>
        </p:nvSpPr>
        <p:spPr>
          <a:xfrm>
            <a:off x="418062" y="1601350"/>
            <a:ext cx="8128199" cy="3422099"/>
          </a:xfrm>
          <a:prstGeom prst="rect">
            <a:avLst/>
          </a:prstGeom>
        </p:spPr>
        <p:txBody>
          <a:bodyPr lIns="91425" tIns="91425" rIns="91425" bIns="91425" anchor="t" anchorCtr="0">
            <a:spAutoFit/>
          </a:bodyPr>
          <a:lstStyle/>
          <a:p>
            <a:pPr lvl="0" rtl="0">
              <a:buNone/>
            </a:pPr>
            <a:r>
              <a:rPr sz="3600">
                <a:solidFill>
                  <a:schemeClr val="dk1"/>
                </a:solidFill>
              </a:rPr>
              <a:t>Jonassen and Reeves (1996) define cognitive tools as ‘‘technologies that enhance the cognitive powers of human beings during thinking, problem solving, and learning” (as cited in Kim &amp; Reeves, 2007, p. 209).</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a:spLocks noGrp="1"/>
          </p:cNvSpPr>
          <p:nvPr>
            <p:ph type="title"/>
          </p:nvPr>
        </p:nvSpPr>
        <p:spPr>
          <a:xfrm>
            <a:off x="457199" y="-144312"/>
            <a:ext cx="8229600" cy="1143000"/>
          </a:xfrm>
          <a:prstGeom prst="rect">
            <a:avLst/>
          </a:prstGeom>
        </p:spPr>
        <p:txBody>
          <a:bodyPr lIns="91425" tIns="91425" rIns="91425" bIns="91425" anchor="b" anchorCtr="0">
            <a:spAutoFit/>
          </a:bodyPr>
          <a:lstStyle/>
          <a:p>
            <a:pPr algn="ctr">
              <a:buNone/>
            </a:pPr>
            <a:r>
              <a:rPr>
                <a:solidFill>
                  <a:srgbClr val="FF0000"/>
                </a:solidFill>
              </a:rPr>
              <a:t>Defining Higher Order Thinking</a:t>
            </a:r>
          </a:p>
        </p:txBody>
      </p:sp>
      <p:sp>
        <p:nvSpPr>
          <p:cNvPr id="43" name="Shape 43"/>
          <p:cNvSpPr>
            <a:spLocks noGrp="1"/>
          </p:cNvSpPr>
          <p:nvPr>
            <p:ph type="body" idx="1"/>
          </p:nvPr>
        </p:nvSpPr>
        <p:spPr>
          <a:xfrm>
            <a:off x="202950" y="1230650"/>
            <a:ext cx="8564699" cy="5121000"/>
          </a:xfrm>
          <a:prstGeom prst="rect">
            <a:avLst/>
          </a:prstGeom>
        </p:spPr>
        <p:txBody>
          <a:bodyPr lIns="91425" tIns="91425" rIns="91425" bIns="91425" anchor="t" anchorCtr="0">
            <a:spAutoFit/>
          </a:bodyPr>
          <a:lstStyle/>
          <a:p>
            <a:pPr marL="0" marR="0" lvl="0" indent="0" algn="l" rtl="0">
              <a:lnSpc>
                <a:spcPct val="100000"/>
              </a:lnSpc>
              <a:spcBef>
                <a:spcPts val="0"/>
              </a:spcBef>
              <a:spcAft>
                <a:spcPts val="0"/>
              </a:spcAft>
              <a:buNone/>
            </a:pPr>
            <a:r>
              <a:rPr sz="2000">
                <a:solidFill>
                  <a:srgbClr val="000000"/>
                </a:solidFill>
                <a:latin typeface="Times New Roman"/>
                <a:ea typeface="Times New Roman"/>
                <a:cs typeface="Times New Roman"/>
                <a:sym typeface="Times New Roman"/>
              </a:rPr>
              <a:t>Higher-order thinking is non-algorithmic, complex, yields multiple solutions, requires the application of multiple criteria, self-regulation, and often involves uncertainty. (Resnick, 1987)</a:t>
            </a:r>
          </a:p>
          <a:p>
            <a:endParaRPr sz="2000">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r>
              <a:rPr sz="2000">
                <a:solidFill>
                  <a:srgbClr val="000000"/>
                </a:solidFill>
                <a:latin typeface="Times New Roman"/>
                <a:ea typeface="Times New Roman"/>
                <a:cs typeface="Times New Roman"/>
                <a:sym typeface="Times New Roman"/>
              </a:rPr>
              <a:t>According to (Bloom, Krathwohl, &amp; Masia, 1956) thinking skills can be differentiated into six types: knowledge, comprehension, application, analysis, synthesis, and evaluation.</a:t>
            </a:r>
          </a:p>
          <a:p>
            <a:endParaRPr sz="2000">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r>
              <a:rPr sz="2000">
                <a:solidFill>
                  <a:srgbClr val="000000"/>
                </a:solidFill>
                <a:latin typeface="Times New Roman"/>
                <a:ea typeface="Times New Roman"/>
                <a:cs typeface="Times New Roman"/>
                <a:sym typeface="Times New Roman"/>
              </a:rPr>
              <a:t>The revised Bloom’s taxonomy has two dimensions (Anderson &amp; Krathwohl, 2001) knowledge dimension (factual, conceptual, procedural, and metacognitive) and cognitive dimension(remembering, understanding, applying, analyzing, evaluating, and creating). </a:t>
            </a:r>
          </a:p>
          <a:p>
            <a:endParaRPr sz="2000">
              <a:solidFill>
                <a:srgbClr val="000000"/>
              </a:solidFill>
              <a:latin typeface="Times New Roman"/>
              <a:ea typeface="Times New Roman"/>
              <a:cs typeface="Times New Roman"/>
              <a:sym typeface="Times New Roman"/>
            </a:endParaRPr>
          </a:p>
          <a:p>
            <a:pPr marL="0" marR="0" lvl="0" indent="0" algn="l" rtl="0">
              <a:lnSpc>
                <a:spcPct val="115000"/>
              </a:lnSpc>
              <a:spcBef>
                <a:spcPts val="0"/>
              </a:spcBef>
              <a:spcAft>
                <a:spcPts val="0"/>
              </a:spcAft>
              <a:buNone/>
            </a:pPr>
            <a:r>
              <a:rPr sz="2000">
                <a:solidFill>
                  <a:srgbClr val="000000"/>
                </a:solidFill>
                <a:latin typeface="Times New Roman"/>
                <a:ea typeface="Times New Roman"/>
                <a:cs typeface="Times New Roman"/>
                <a:sym typeface="Times New Roman"/>
              </a:rPr>
              <a:t>The higher order thinking skills found on the upper levels of Bloom's taxonomy involves comparing, organizing questions, logical reasoning, analyzing arguments, testing hypotheses, making decisions, estimating likelihoods, designing and constructing new pattern or structure. (Anderson &amp; Krathwohl, 2001)</a:t>
            </a:r>
          </a:p>
          <a:p>
            <a:endParaRPr sz="2000">
              <a:solidFill>
                <a:srgbClr val="000000"/>
              </a:solidFill>
              <a:latin typeface="Times New Roman"/>
              <a:ea typeface="Times New Roman"/>
              <a:cs typeface="Times New Roman"/>
              <a:sym typeface="Times New Roman"/>
            </a:endParaRPr>
          </a:p>
          <a:p>
            <a:endParaRPr sz="2000">
              <a:solidFill>
                <a:srgbClr val="000000"/>
              </a:solidFill>
              <a:latin typeface="Times New Roman"/>
              <a:ea typeface="Times New Roman"/>
              <a:cs typeface="Times New Roman"/>
              <a:sym typeface="Times New Roman"/>
            </a:endParaRPr>
          </a:p>
          <a:p>
            <a:endParaRPr sz="2000">
              <a:solidFill>
                <a:srgbClr val="000000"/>
              </a:solidFill>
              <a:latin typeface="Times New Roman"/>
              <a:ea typeface="Times New Roman"/>
              <a:cs typeface="Times New Roman"/>
              <a:sym typeface="Times New Roman"/>
            </a:endParaRPr>
          </a:p>
          <a:p>
            <a:endParaRPr sz="2000">
              <a:solidFill>
                <a:srgbClr val="000000"/>
              </a:solidFill>
              <a:latin typeface="Times New Roman"/>
              <a:ea typeface="Times New Roman"/>
              <a:cs typeface="Times New Roman"/>
              <a:sym typeface="Times New Roman"/>
            </a:endParaRPr>
          </a:p>
          <a:p>
            <a:endParaRPr sz="2000">
              <a:solidFill>
                <a:srgbClr val="000000"/>
              </a:solidFill>
              <a:latin typeface="Times New Roman"/>
              <a:ea typeface="Times New Roman"/>
              <a:cs typeface="Times New Roman"/>
              <a:sym typeface="Times New Roman"/>
            </a:endParaRPr>
          </a:p>
          <a:p>
            <a:endParaRPr sz="2000">
              <a:solidFill>
                <a:srgbClr val="000000"/>
              </a:solidFill>
              <a:latin typeface="Times New Roman"/>
              <a:ea typeface="Times New Roman"/>
              <a:cs typeface="Times New Roman"/>
              <a:sym typeface="Times New Roman"/>
            </a:endParaRPr>
          </a:p>
          <a:p>
            <a:endParaRPr sz="2000">
              <a:solidFill>
                <a:srgbClr val="000000"/>
              </a:solidFill>
              <a:latin typeface="Times New Roman"/>
              <a:ea typeface="Times New Roman"/>
              <a:cs typeface="Times New Roman"/>
              <a:sym typeface="Times New Roman"/>
            </a:endParaRPr>
          </a:p>
          <a:p>
            <a:endParaRPr sz="2000">
              <a:solidFill>
                <a:srgbClr val="000000"/>
              </a:solidFill>
              <a:latin typeface="Times New Roman"/>
              <a:ea typeface="Times New Roman"/>
              <a:cs typeface="Times New Roman"/>
              <a:sym typeface="Times New Roman"/>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a:spLocks noGrp="1"/>
          </p:cNvSpPr>
          <p:nvPr>
            <p:ph type="title"/>
          </p:nvPr>
        </p:nvSpPr>
        <p:spPr>
          <a:xfrm>
            <a:off x="457200" y="-176537"/>
            <a:ext cx="8229600" cy="1143000"/>
          </a:xfrm>
          <a:prstGeom prst="rect">
            <a:avLst/>
          </a:prstGeom>
        </p:spPr>
        <p:txBody>
          <a:bodyPr lIns="91425" tIns="91425" rIns="91425" bIns="91425" anchor="b" anchorCtr="0">
            <a:spAutoFit/>
          </a:bodyPr>
          <a:lstStyle/>
          <a:p>
            <a:pPr algn="ctr">
              <a:buNone/>
            </a:pPr>
            <a:r>
              <a:rPr sz="2800">
                <a:solidFill>
                  <a:srgbClr val="FF0000"/>
                </a:solidFill>
              </a:rPr>
              <a:t>Bloom's Taxonomy And Higher Order Thinking</a:t>
            </a:r>
          </a:p>
        </p:txBody>
      </p:sp>
      <p:sp>
        <p:nvSpPr>
          <p:cNvPr id="49" name="Shape 49"/>
          <p:cNvSpPr/>
          <p:nvPr/>
        </p:nvSpPr>
        <p:spPr>
          <a:xfrm>
            <a:off x="4891361" y="1190972"/>
            <a:ext cx="3627862" cy="5370873"/>
          </a:xfrm>
          <a:prstGeom prst="rect">
            <a:avLst/>
          </a:prstGeom>
          <a:blipFill>
            <a:blip r:embed="rId3"/>
            <a:stretch>
              <a:fillRect/>
            </a:stretch>
          </a:blipFill>
        </p:spPr>
      </p:sp>
      <p:sp>
        <p:nvSpPr>
          <p:cNvPr id="50" name="Shape 50"/>
          <p:cNvSpPr/>
          <p:nvPr/>
        </p:nvSpPr>
        <p:spPr>
          <a:xfrm>
            <a:off x="564837" y="1333311"/>
            <a:ext cx="3868809" cy="5086196"/>
          </a:xfrm>
          <a:prstGeom prst="rect">
            <a:avLst/>
          </a:prstGeom>
          <a:blipFill>
            <a:blip r:embed="rId4"/>
            <a:stretch>
              <a:fillRect/>
            </a:stretch>
          </a:blipFill>
        </p:spPr>
      </p:sp>
      <p:sp>
        <p:nvSpPr>
          <p:cNvPr id="51" name="Shape 51"/>
          <p:cNvSpPr/>
          <p:nvPr/>
        </p:nvSpPr>
        <p:spPr>
          <a:xfrm>
            <a:off x="113725" y="6537546"/>
            <a:ext cx="8102100" cy="255599"/>
          </a:xfrm>
          <a:prstGeom prst="rect">
            <a:avLst/>
          </a:prstGeom>
        </p:spPr>
        <p:txBody>
          <a:bodyPr lIns="91425" tIns="91425" rIns="91425" bIns="91425" anchor="ctr" anchorCtr="0">
            <a:spAutoFit/>
          </a:bodyPr>
          <a:lstStyle/>
          <a:p>
            <a:pPr lvl="0" rtl="0">
              <a:buNone/>
            </a:pPr>
            <a:r>
              <a:rPr sz="1100" u="sng">
                <a:solidFill>
                  <a:schemeClr val="hlink"/>
                </a:solidFill>
                <a:hlinkClick r:id="rId5"/>
              </a:rPr>
              <a:t>http://www.odu.edu/educ/roverbau/Bloom/blooms_taxonomy.htm</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a:spLocks noGrp="1"/>
          </p:cNvSpPr>
          <p:nvPr>
            <p:ph type="title"/>
          </p:nvPr>
        </p:nvSpPr>
        <p:spPr>
          <a:xfrm>
            <a:off x="457200" y="-137912"/>
            <a:ext cx="8229600" cy="1143000"/>
          </a:xfrm>
          <a:prstGeom prst="rect">
            <a:avLst/>
          </a:prstGeom>
        </p:spPr>
        <p:txBody>
          <a:bodyPr lIns="91425" tIns="91425" rIns="91425" bIns="91425" anchor="b" anchorCtr="0">
            <a:spAutoFit/>
          </a:bodyPr>
          <a:lstStyle/>
          <a:p>
            <a:pPr algn="ctr">
              <a:buNone/>
            </a:pPr>
            <a:r>
              <a:rPr>
                <a:solidFill>
                  <a:srgbClr val="FF0000"/>
                </a:solidFill>
              </a:rPr>
              <a:t>Benefits of Cognitive Tools</a:t>
            </a:r>
          </a:p>
        </p:txBody>
      </p:sp>
      <p:sp>
        <p:nvSpPr>
          <p:cNvPr id="57" name="Shape 57"/>
          <p:cNvSpPr>
            <a:spLocks noGrp="1"/>
          </p:cNvSpPr>
          <p:nvPr>
            <p:ph type="body" idx="1"/>
          </p:nvPr>
        </p:nvSpPr>
        <p:spPr>
          <a:xfrm>
            <a:off x="457200" y="1239250"/>
            <a:ext cx="8339999" cy="4967700"/>
          </a:xfrm>
          <a:prstGeom prst="rect">
            <a:avLst/>
          </a:prstGeom>
        </p:spPr>
        <p:txBody>
          <a:bodyPr lIns="91425" tIns="91425" rIns="91425" bIns="91425" anchor="t" anchorCtr="0">
            <a:spAutoFit/>
          </a:bodyPr>
          <a:lstStyle/>
          <a:p>
            <a:pPr lvl="0" rtl="0">
              <a:buNone/>
            </a:pPr>
            <a:r>
              <a:rPr sz="2400">
                <a:solidFill>
                  <a:srgbClr val="000000"/>
                </a:solidFill>
                <a:latin typeface="Times New Roman"/>
                <a:ea typeface="Times New Roman"/>
                <a:cs typeface="Times New Roman"/>
                <a:sym typeface="Times New Roman"/>
              </a:rPr>
              <a:t>According to Shim and Li (2006),</a:t>
            </a:r>
          </a:p>
          <a:p>
            <a:pPr lvl="0" rtl="0">
              <a:buNone/>
            </a:pPr>
            <a:r>
              <a:rPr sz="2400">
                <a:solidFill>
                  <a:srgbClr val="000000"/>
                </a:solidFill>
                <a:latin typeface="Times New Roman"/>
                <a:ea typeface="Times New Roman"/>
                <a:cs typeface="Times New Roman"/>
                <a:sym typeface="Times New Roman"/>
              </a:rPr>
              <a:t>        	Lajoie (1993, p. 261) summarized that cognitive tools can benefit learners by serving the functions as follows:</a:t>
            </a:r>
          </a:p>
          <a:p>
            <a:endParaRPr sz="2400">
              <a:solidFill>
                <a:srgbClr val="000000"/>
              </a:solidFill>
              <a:latin typeface="Times New Roman"/>
              <a:ea typeface="Times New Roman"/>
              <a:cs typeface="Times New Roman"/>
              <a:sym typeface="Times New Roman"/>
            </a:endParaRPr>
          </a:p>
          <a:p>
            <a:pPr marL="457200" lvl="0" indent="-381000" rtl="0">
              <a:lnSpc>
                <a:spcPct val="115000"/>
              </a:lnSpc>
              <a:spcBef>
                <a:spcPts val="0"/>
              </a:spcBef>
              <a:buClr>
                <a:srgbClr val="000000"/>
              </a:buClr>
              <a:buSzPct val="100000"/>
              <a:buFont typeface="Arial"/>
              <a:buAutoNum type="arabicPeriod"/>
            </a:pPr>
            <a:r>
              <a:rPr sz="2400">
                <a:solidFill>
                  <a:srgbClr val="000000"/>
                </a:solidFill>
                <a:latin typeface="Times New Roman"/>
                <a:ea typeface="Times New Roman"/>
                <a:cs typeface="Times New Roman"/>
                <a:sym typeface="Times New Roman"/>
              </a:rPr>
              <a:t>Support cognitive processes, such as, memory and metacognitive processes</a:t>
            </a:r>
          </a:p>
          <a:p>
            <a:pPr marL="457200" lvl="0" indent="-381000" rtl="0">
              <a:lnSpc>
                <a:spcPct val="115000"/>
              </a:lnSpc>
              <a:spcBef>
                <a:spcPts val="0"/>
              </a:spcBef>
              <a:buClr>
                <a:srgbClr val="000000"/>
              </a:buClr>
              <a:buSzPct val="100000"/>
              <a:buFont typeface="Arial"/>
              <a:buAutoNum type="arabicPeriod"/>
            </a:pPr>
            <a:r>
              <a:rPr sz="2400">
                <a:solidFill>
                  <a:srgbClr val="000000"/>
                </a:solidFill>
                <a:latin typeface="Times New Roman"/>
                <a:ea typeface="Times New Roman"/>
                <a:cs typeface="Times New Roman"/>
                <a:sym typeface="Times New Roman"/>
              </a:rPr>
              <a:t>Share the cognitive load by providing support for lower level cognitive skills so that resources are left over for higher order thinking skills</a:t>
            </a:r>
          </a:p>
          <a:p>
            <a:pPr marL="457200" lvl="0" indent="-381000" rtl="0">
              <a:lnSpc>
                <a:spcPct val="115000"/>
              </a:lnSpc>
              <a:spcBef>
                <a:spcPts val="0"/>
              </a:spcBef>
              <a:buClr>
                <a:srgbClr val="000000"/>
              </a:buClr>
              <a:buSzPct val="100000"/>
              <a:buFont typeface="Arial"/>
              <a:buAutoNum type="arabicPeriod"/>
            </a:pPr>
            <a:r>
              <a:rPr sz="2400">
                <a:solidFill>
                  <a:srgbClr val="000000"/>
                </a:solidFill>
                <a:latin typeface="Times New Roman"/>
                <a:ea typeface="Times New Roman"/>
                <a:cs typeface="Times New Roman"/>
                <a:sym typeface="Times New Roman"/>
              </a:rPr>
              <a:t>Allow the learners to engage in cognitive activities that would be out of their reach otherwise</a:t>
            </a:r>
          </a:p>
          <a:p>
            <a:pPr marL="457200" lvl="0" indent="-381000" rtl="0">
              <a:lnSpc>
                <a:spcPct val="115000"/>
              </a:lnSpc>
              <a:spcBef>
                <a:spcPts val="0"/>
              </a:spcBef>
              <a:buClr>
                <a:srgbClr val="000000"/>
              </a:buClr>
              <a:buSzPct val="100000"/>
              <a:buFont typeface="Arial"/>
              <a:buAutoNum type="arabicPeriod"/>
            </a:pPr>
            <a:r>
              <a:rPr sz="2400">
                <a:solidFill>
                  <a:srgbClr val="000000"/>
                </a:solidFill>
                <a:latin typeface="Times New Roman"/>
                <a:ea typeface="Times New Roman"/>
                <a:cs typeface="Times New Roman"/>
                <a:sym typeface="Times New Roman"/>
              </a:rPr>
              <a:t>Allow learners to generate and test hypotheses in the context of problem solving</a:t>
            </a:r>
          </a:p>
          <a:p>
            <a:endParaRPr sz="2400">
              <a:solidFill>
                <a:srgbClr val="000000"/>
              </a:solidFill>
              <a:latin typeface="Times New Roman"/>
              <a:ea typeface="Times New Roman"/>
              <a:cs typeface="Times New Roman"/>
              <a:sym typeface="Times New Roman"/>
            </a:endParaRPr>
          </a:p>
          <a:p>
            <a:endParaRPr sz="2400">
              <a:solidFill>
                <a:srgbClr val="000000"/>
              </a:solidFill>
              <a:latin typeface="Times New Roman"/>
              <a:ea typeface="Times New Roman"/>
              <a:cs typeface="Times New Roman"/>
              <a:sym typeface="Times New Roman"/>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a:spLocks noGrp="1"/>
          </p:cNvSpPr>
          <p:nvPr>
            <p:ph type="title"/>
          </p:nvPr>
        </p:nvSpPr>
        <p:spPr>
          <a:xfrm>
            <a:off x="561450" y="0"/>
            <a:ext cx="8021100" cy="1199699"/>
          </a:xfrm>
          <a:prstGeom prst="rect">
            <a:avLst/>
          </a:prstGeom>
        </p:spPr>
        <p:txBody>
          <a:bodyPr lIns="91425" tIns="91425" rIns="91425" bIns="91425" anchor="b" anchorCtr="0">
            <a:spAutoFit/>
          </a:bodyPr>
          <a:lstStyle/>
          <a:p>
            <a:pPr algn="ctr">
              <a:buNone/>
            </a:pPr>
            <a:r>
              <a:rPr sz="3000">
                <a:solidFill>
                  <a:srgbClr val="FF0000"/>
                </a:solidFill>
              </a:rPr>
              <a:t>Types of Cognitive Tools</a:t>
            </a:r>
          </a:p>
        </p:txBody>
      </p:sp>
      <p:sp>
        <p:nvSpPr>
          <p:cNvPr id="63" name="Shape 63"/>
          <p:cNvSpPr>
            <a:spLocks noGrp="1"/>
          </p:cNvSpPr>
          <p:nvPr>
            <p:ph type="body" idx="1"/>
          </p:nvPr>
        </p:nvSpPr>
        <p:spPr>
          <a:xfrm>
            <a:off x="405625" y="1371449"/>
            <a:ext cx="8442900" cy="4685099"/>
          </a:xfrm>
          <a:prstGeom prst="rect">
            <a:avLst/>
          </a:prstGeom>
        </p:spPr>
        <p:txBody>
          <a:bodyPr lIns="91425" tIns="91425" rIns="91425" bIns="91425" anchor="t" anchorCtr="0">
            <a:spAutoFit/>
          </a:bodyPr>
          <a:lstStyle/>
          <a:p>
            <a:pPr marL="0" marR="0" lvl="0" indent="0" algn="l" rtl="0">
              <a:lnSpc>
                <a:spcPct val="100000"/>
              </a:lnSpc>
              <a:spcBef>
                <a:spcPts val="600"/>
              </a:spcBef>
              <a:spcAft>
                <a:spcPts val="0"/>
              </a:spcAft>
              <a:buNone/>
            </a:pPr>
            <a:r>
              <a:rPr b="1"/>
              <a:t>Liyoshi, Hannafin and Wang (2005) categorize cognitive tools according to their functions:</a:t>
            </a:r>
          </a:p>
          <a:p>
            <a:endParaRPr b="1"/>
          </a:p>
          <a:p>
            <a:pPr lvl="0" rtl="0">
              <a:buNone/>
            </a:pPr>
            <a:r>
              <a:rPr/>
              <a:t>1. Information Seeking Tools</a:t>
            </a:r>
          </a:p>
          <a:p>
            <a:pPr lvl="0" rtl="0">
              <a:buNone/>
            </a:pPr>
            <a:r>
              <a:rPr/>
              <a:t>2. Information Presentation Tools</a:t>
            </a:r>
          </a:p>
          <a:p>
            <a:pPr lvl="0" rtl="0">
              <a:buNone/>
            </a:pPr>
            <a:r>
              <a:rPr/>
              <a:t>3. Knowledge Organization Tools</a:t>
            </a:r>
          </a:p>
          <a:p>
            <a:pPr lvl="0" rtl="0">
              <a:buNone/>
            </a:pPr>
            <a:r>
              <a:rPr/>
              <a:t>4. Knowledge Integration Tools</a:t>
            </a:r>
          </a:p>
          <a:p>
            <a:pPr>
              <a:buNone/>
            </a:pPr>
            <a:r>
              <a:rPr/>
              <a:t>5. Knowledge Generation Tools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a:spLocks noGrp="1"/>
          </p:cNvSpPr>
          <p:nvPr>
            <p:ph type="title"/>
          </p:nvPr>
        </p:nvSpPr>
        <p:spPr>
          <a:xfrm>
            <a:off x="457200" y="0"/>
            <a:ext cx="8229600" cy="1143000"/>
          </a:xfrm>
          <a:prstGeom prst="rect">
            <a:avLst/>
          </a:prstGeom>
        </p:spPr>
        <p:txBody>
          <a:bodyPr lIns="91425" tIns="91425" rIns="91425" bIns="91425" anchor="b" anchorCtr="0">
            <a:spAutoFit/>
          </a:bodyPr>
          <a:lstStyle/>
          <a:p>
            <a:pPr algn="ctr">
              <a:buNone/>
            </a:pPr>
            <a:r>
              <a:rPr>
                <a:solidFill>
                  <a:srgbClr val="FF0000"/>
                </a:solidFill>
              </a:rPr>
              <a:t>Theories</a:t>
            </a:r>
          </a:p>
        </p:txBody>
      </p:sp>
      <p:sp>
        <p:nvSpPr>
          <p:cNvPr id="69" name="Shape 69"/>
          <p:cNvSpPr>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marR="0" lvl="0" indent="-419100" algn="l" rtl="0">
              <a:lnSpc>
                <a:spcPct val="100000"/>
              </a:lnSpc>
              <a:spcBef>
                <a:spcPts val="600"/>
              </a:spcBef>
              <a:spcAft>
                <a:spcPts val="0"/>
              </a:spcAft>
              <a:buClr>
                <a:schemeClr val="dk1"/>
              </a:buClr>
              <a:buSzPct val="166666"/>
              <a:buFont typeface="Arial"/>
              <a:buChar char="•"/>
            </a:pPr>
            <a:r>
              <a:rPr/>
              <a:t>Constructivist Learning Theories </a:t>
            </a:r>
            <a:r>
              <a:rPr sz="1800"/>
              <a:t>("Learning-theories.com")</a:t>
            </a:r>
          </a:p>
          <a:p>
            <a:endParaRPr sz="1800"/>
          </a:p>
          <a:p>
            <a:pPr marL="457200" lvl="0" indent="-419100" rtl="0">
              <a:buClr>
                <a:schemeClr val="dk1"/>
              </a:buClr>
              <a:buSzPct val="166666"/>
              <a:buFont typeface="Arial"/>
              <a:buChar char="•"/>
            </a:pPr>
            <a:r>
              <a:rPr/>
              <a:t>Cognitive Load Theory </a:t>
            </a:r>
            <a:r>
              <a:rPr sz="1800"/>
              <a:t>(Ozcelik &amp; Yildirim, 2005)</a:t>
            </a:r>
          </a:p>
          <a:p>
            <a:endParaRPr sz="1800"/>
          </a:p>
          <a:p>
            <a:pPr marL="457200" lvl="0" indent="-419100" rtl="0">
              <a:buClr>
                <a:schemeClr val="dk1"/>
              </a:buClr>
              <a:buSzPct val="166666"/>
              <a:buFont typeface="Arial"/>
              <a:buChar char="•"/>
            </a:pPr>
            <a:r>
              <a:rPr/>
              <a:t>Information Processing Theory </a:t>
            </a:r>
            <a:r>
              <a:rPr sz="1800"/>
              <a:t>(Ozcelik &amp; Yildirim, 2005)</a:t>
            </a:r>
          </a:p>
          <a:p>
            <a:endParaRPr sz="180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a:spLocks noGrp="1"/>
          </p:cNvSpPr>
          <p:nvPr>
            <p:ph type="title"/>
          </p:nvPr>
        </p:nvSpPr>
        <p:spPr>
          <a:xfrm>
            <a:off x="457199" y="-94862"/>
            <a:ext cx="8229600" cy="1143000"/>
          </a:xfrm>
          <a:prstGeom prst="rect">
            <a:avLst/>
          </a:prstGeom>
        </p:spPr>
        <p:txBody>
          <a:bodyPr lIns="91425" tIns="91425" rIns="91425" bIns="91425" anchor="b" anchorCtr="0">
            <a:spAutoFit/>
          </a:bodyPr>
          <a:lstStyle/>
          <a:p>
            <a:pPr algn="ctr">
              <a:buNone/>
            </a:pPr>
            <a:r>
              <a:rPr>
                <a:solidFill>
                  <a:srgbClr val="FF0000"/>
                </a:solidFill>
              </a:rPr>
              <a:t>Graphic Organizers</a:t>
            </a:r>
          </a:p>
        </p:txBody>
      </p:sp>
      <p:sp>
        <p:nvSpPr>
          <p:cNvPr id="75" name="Shape 75"/>
          <p:cNvSpPr>
            <a:spLocks noGrp="1"/>
          </p:cNvSpPr>
          <p:nvPr>
            <p:ph type="body" idx="1"/>
          </p:nvPr>
        </p:nvSpPr>
        <p:spPr>
          <a:xfrm>
            <a:off x="457200" y="1038541"/>
            <a:ext cx="8229600" cy="5529299"/>
          </a:xfrm>
          <a:prstGeom prst="rect">
            <a:avLst/>
          </a:prstGeom>
        </p:spPr>
        <p:txBody>
          <a:bodyPr lIns="91425" tIns="91425" rIns="91425" bIns="91425" anchor="t" anchorCtr="0">
            <a:spAutoFit/>
          </a:bodyPr>
          <a:lstStyle/>
          <a:p>
            <a:pPr marL="457200" lvl="0" indent="-355600" rtl="0">
              <a:buClr>
                <a:schemeClr val="dk1"/>
              </a:buClr>
              <a:buSzPct val="166666"/>
              <a:buFont typeface="Arial"/>
              <a:buChar char="•"/>
            </a:pPr>
            <a:r>
              <a:rPr sz="2000">
                <a:solidFill>
                  <a:srgbClr val="000000"/>
                </a:solidFill>
              </a:rPr>
              <a:t>Graphic organizers can be used to promote the higher order thinking skills.</a:t>
            </a:r>
          </a:p>
          <a:p>
            <a:pPr marL="457200" lvl="0" indent="-355600" rtl="0">
              <a:buClr>
                <a:schemeClr val="dk1"/>
              </a:buClr>
              <a:buSzPct val="166666"/>
              <a:buFont typeface="Arial"/>
              <a:buChar char="•"/>
            </a:pPr>
            <a:r>
              <a:rPr sz="2000">
                <a:solidFill>
                  <a:srgbClr val="000000"/>
                </a:solidFill>
              </a:rPr>
              <a:t>The metacognitive skills involved in completing a graphic organizer are the basis for high quality independent practice.</a:t>
            </a:r>
          </a:p>
          <a:p>
            <a:pPr marL="457200" lvl="0" indent="-355600" rtl="0">
              <a:buClr>
                <a:schemeClr val="dk1"/>
              </a:buClr>
              <a:buSzPct val="166666"/>
              <a:buFont typeface="Arial"/>
              <a:buChar char="•"/>
            </a:pPr>
            <a:r>
              <a:rPr sz="2000">
                <a:solidFill>
                  <a:srgbClr val="000000"/>
                </a:solidFill>
              </a:rPr>
              <a:t>Graphic organizers are the vehicles by which metacognitive strategy instruction is delivered in order to aid in comprehension of nonfiction texts. </a:t>
            </a:r>
          </a:p>
          <a:p>
            <a:pPr marL="457200" lvl="0" indent="-355600" rtl="0">
              <a:buClr>
                <a:schemeClr val="dk1"/>
              </a:buClr>
              <a:buSzPct val="166666"/>
              <a:buFont typeface="Arial"/>
              <a:buChar char="•"/>
            </a:pPr>
            <a:r>
              <a:rPr sz="2000">
                <a:solidFill>
                  <a:srgbClr val="000000"/>
                </a:solidFill>
              </a:rPr>
              <a:t>A student's ability to identify similarities and differences through comparing and contrasting, classifying, constructing metaphors and analogies enhances students' understanding of and ability to use knowledge</a:t>
            </a:r>
          </a:p>
          <a:p>
            <a:pPr marL="457200" lvl="0" indent="-355600" rtl="0">
              <a:buClr>
                <a:schemeClr val="dk1"/>
              </a:buClr>
              <a:buSzPct val="166666"/>
              <a:buFont typeface="Arial"/>
              <a:buChar char="•"/>
            </a:pPr>
            <a:r>
              <a:rPr sz="2000">
                <a:solidFill>
                  <a:srgbClr val="000000"/>
                </a:solidFill>
              </a:rPr>
              <a:t>Using graphic organizers to compare, classify, create metaphors and analogies, would allow the teacher to assess the students' skills in comprehending.</a:t>
            </a:r>
          </a:p>
          <a:p>
            <a:pPr marL="457200" lvl="0" indent="-355600" rtl="0">
              <a:buClr>
                <a:schemeClr val="dk1"/>
              </a:buClr>
              <a:buSzPct val="166666"/>
              <a:buFont typeface="Arial"/>
              <a:buChar char="•"/>
            </a:pPr>
            <a:r>
              <a:rPr sz="2000">
                <a:solidFill>
                  <a:srgbClr val="000000"/>
                </a:solidFill>
              </a:rPr>
              <a:t>Because graphic organizers are visual representations of the information contained in the texts, students are better able see and understand relationships among concepts.</a:t>
            </a:r>
          </a:p>
          <a:p>
            <a:endParaRPr sz="2000">
              <a:solidFill>
                <a:srgbClr val="000000"/>
              </a:solidFil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a:spLocks noGrp="1"/>
          </p:cNvSpPr>
          <p:nvPr>
            <p:ph type="title"/>
          </p:nvPr>
        </p:nvSpPr>
        <p:spPr>
          <a:xfrm>
            <a:off x="339950" y="126837"/>
            <a:ext cx="8229600" cy="1143000"/>
          </a:xfrm>
          <a:prstGeom prst="rect">
            <a:avLst/>
          </a:prstGeom>
        </p:spPr>
        <p:txBody>
          <a:bodyPr lIns="91425" tIns="91425" rIns="91425" bIns="91425" anchor="b" anchorCtr="0">
            <a:spAutoFit/>
          </a:bodyPr>
          <a:lstStyle/>
          <a:p>
            <a:pPr algn="ctr">
              <a:buNone/>
            </a:pPr>
            <a:r>
              <a:rPr>
                <a:solidFill>
                  <a:srgbClr val="FF0000"/>
                </a:solidFill>
              </a:rPr>
              <a:t>Higher Order Thinking Skill:</a:t>
            </a:r>
            <a:r>
              <a:rPr b="0">
                <a:solidFill>
                  <a:srgbClr val="FF0000"/>
                </a:solidFill>
              </a:rPr>
              <a:t>Compare and Contrast</a:t>
            </a:r>
          </a:p>
        </p:txBody>
      </p:sp>
      <p:sp>
        <p:nvSpPr>
          <p:cNvPr id="81" name="Shape 81"/>
          <p:cNvSpPr>
            <a:spLocks noGrp="1"/>
          </p:cNvSpPr>
          <p:nvPr>
            <p:ph type="body" idx="1"/>
          </p:nvPr>
        </p:nvSpPr>
        <p:spPr>
          <a:xfrm>
            <a:off x="457200" y="1201141"/>
            <a:ext cx="8229600" cy="5366700"/>
          </a:xfrm>
          <a:prstGeom prst="rect">
            <a:avLst/>
          </a:prstGeom>
        </p:spPr>
        <p:txBody>
          <a:bodyPr lIns="91425" tIns="91425" rIns="91425" bIns="91425" anchor="t" anchorCtr="0">
            <a:spAutoFit/>
          </a:bodyPr>
          <a:lstStyle/>
          <a:p>
            <a:pPr marL="457200" lvl="0" indent="-381000" rtl="0">
              <a:buClr>
                <a:schemeClr val="dk1"/>
              </a:buClr>
              <a:buSzPct val="166666"/>
              <a:buFont typeface="Arial"/>
              <a:buChar char="•"/>
            </a:pPr>
            <a:r>
              <a:rPr sz="2400"/>
              <a:t>Compare: asking students to identify the details that show how 2 or more ideas/concepts/items are alike, what are the commonalities. </a:t>
            </a:r>
          </a:p>
          <a:p>
            <a:pPr marL="457200" lvl="0" indent="-381000" rtl="0">
              <a:buClr>
                <a:schemeClr val="dk1"/>
              </a:buClr>
              <a:buSzPct val="166666"/>
              <a:buFont typeface="Arial"/>
              <a:buChar char="•"/>
            </a:pPr>
            <a:r>
              <a:rPr sz="2400"/>
              <a:t>Contrast: asking the students to identify how 2 or more ideas/concepts/items are different, the dissimilarities. </a:t>
            </a:r>
          </a:p>
          <a:p>
            <a:pPr marL="457200" lvl="0" indent="-381000" rtl="0">
              <a:buClr>
                <a:schemeClr val="dk1"/>
              </a:buClr>
              <a:buSzPct val="166666"/>
              <a:buFont typeface="Arial"/>
              <a:buChar char="•"/>
            </a:pPr>
            <a:r>
              <a:rPr sz="2400"/>
              <a:t>Graphic organizers used for the higher order thinking skill of comparing and contrasting:</a:t>
            </a:r>
          </a:p>
          <a:p>
            <a:pPr marL="914400" lvl="1" indent="-381000" rtl="0">
              <a:buClr>
                <a:schemeClr val="dk1"/>
              </a:buClr>
              <a:buSzPct val="80000"/>
              <a:buFont typeface="Courier New"/>
              <a:buChar char="o"/>
            </a:pPr>
            <a:r>
              <a:rPr/>
              <a:t>Comparison Matrix</a:t>
            </a:r>
          </a:p>
          <a:p>
            <a:pPr marL="914400" lvl="1" indent="-381000" rtl="0">
              <a:buClr>
                <a:schemeClr val="dk1"/>
              </a:buClr>
              <a:buSzPct val="80000"/>
              <a:buFont typeface="Courier New"/>
              <a:buChar char="o"/>
            </a:pPr>
            <a:r>
              <a:rPr/>
              <a:t>Frayer Model</a:t>
            </a:r>
          </a:p>
          <a:p>
            <a:pPr marL="914400" lvl="1" indent="-381000" rtl="0">
              <a:buClr>
                <a:schemeClr val="dk1"/>
              </a:buClr>
              <a:buSzPct val="80000"/>
              <a:buFont typeface="Courier New"/>
              <a:buChar char="o"/>
            </a:pPr>
            <a:r>
              <a:rPr/>
              <a:t>Continuum Spectrum</a:t>
            </a:r>
          </a:p>
          <a:p>
            <a:endParaRPr/>
          </a:p>
        </p:txBody>
      </p:sp>
      <p:sp>
        <p:nvSpPr>
          <p:cNvPr id="82" name="Shape 82"/>
          <p:cNvSpPr/>
          <p:nvPr/>
        </p:nvSpPr>
        <p:spPr>
          <a:xfrm>
            <a:off x="5680175" y="3486585"/>
            <a:ext cx="2784930" cy="3081256"/>
          </a:xfrm>
          <a:prstGeom prst="rect">
            <a:avLst/>
          </a:prstGeom>
          <a:blipFill>
            <a:blip r:embed="rId3"/>
            <a:stretch>
              <a:fillRect/>
            </a:stretch>
          </a:blipFill>
        </p:spPr>
      </p:sp>
    </p:spTree>
  </p:cSld>
  <p:clrMapOvr>
    <a:masterClrMapping/>
  </p:clrMapOvr>
  <p:transition spd="slow">
    <p:cut/>
  </p:transition>
</p:sld>
</file>

<file path=ppt/theme/theme1.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958</Words>
  <Application>Microsoft Office PowerPoint</Application>
  <PresentationFormat>On-screen Show (4:3)</PresentationFormat>
  <Paragraphs>99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
      <vt:lpstr>What elements of cognitive tools support higher level thinking? </vt:lpstr>
      <vt:lpstr>Cognitive Tools</vt:lpstr>
      <vt:lpstr>Defining Higher Order Thinking</vt:lpstr>
      <vt:lpstr>Bloom's Taxonomy And Higher Order Thinking</vt:lpstr>
      <vt:lpstr>Benefits of Cognitive Tools</vt:lpstr>
      <vt:lpstr>Types of Cognitive Tools</vt:lpstr>
      <vt:lpstr>Theories</vt:lpstr>
      <vt:lpstr>Graphic Organizers</vt:lpstr>
      <vt:lpstr>Higher Order Thinking Skill:Compare and Contrast</vt:lpstr>
      <vt:lpstr>Higher Order Thinking Skill: Classifying</vt:lpstr>
      <vt:lpstr>Higher Order Thinking Skill: Creating Metaphors</vt:lpstr>
      <vt:lpstr>Higher Order Thinking Skill: Creating Analogies</vt:lpstr>
      <vt:lpstr>Conclusion</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elements of cognitive tools support higher level thinking? </dc:title>
  <cp:lastModifiedBy>Rosh</cp:lastModifiedBy>
  <cp:revision>1</cp:revision>
  <dcterms:modified xsi:type="dcterms:W3CDTF">2012-04-02T21:59:45Z</dcterms:modified>
</cp:coreProperties>
</file>