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226" autoAdjust="0"/>
  </p:normalViewPr>
  <p:slideViewPr>
    <p:cSldViewPr>
      <p:cViewPr>
        <p:scale>
          <a:sx n="63" d="100"/>
          <a:sy n="63" d="100"/>
        </p:scale>
        <p:origin x="-13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endParaRPr lang="en-CA"/>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fld id="{F5428881-204B-4C57-B489-D39F77F883B5}" type="datetimeFigureOut">
              <a:rPr lang="en-CA"/>
              <a:pPr/>
              <a:t>07/12/2011</a:t>
            </a:fld>
            <a:endParaRPr lang="en-CA"/>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defRPr>
            </a:lvl1pPr>
          </a:lstStyle>
          <a:p>
            <a:endParaRPr lang="en-CA"/>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fld id="{3FAF13C2-C05F-4805-9127-3AE709C868B3}" type="slidenum">
              <a:rPr lang="en-CA"/>
              <a:pPr/>
              <a:t>‹#›</a:t>
            </a:fld>
            <a:endParaRPr lang="en-CA"/>
          </a:p>
        </p:txBody>
      </p:sp>
    </p:spTree>
    <p:extLst>
      <p:ext uri="{BB962C8B-B14F-4D97-AF65-F5344CB8AC3E}">
        <p14:creationId xmlns:p14="http://schemas.microsoft.com/office/powerpoint/2010/main" val="4765017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CA" dirty="0" err="1"/>
              <a:t>Bavina</a:t>
            </a:r>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pPr>
              <a:lnSpc>
                <a:spcPct val="80000"/>
              </a:lnSpc>
            </a:pPr>
            <a:r>
              <a:rPr lang="en-CA" sz="800" dirty="0" err="1"/>
              <a:t>Bavina</a:t>
            </a:r>
            <a:r>
              <a:rPr lang="en-CA" sz="800" dirty="0"/>
              <a:t>:</a:t>
            </a:r>
          </a:p>
          <a:p>
            <a:pPr>
              <a:lnSpc>
                <a:spcPct val="80000"/>
              </a:lnSpc>
            </a:pPr>
            <a:r>
              <a:rPr lang="en-CA" sz="800" dirty="0"/>
              <a:t>Our case study is based on outsourcing. Outsourcing refers to when companies make contracts with other companies to provide services that might be completed by in-house employees.  Usually, there are financial advantages that comes from outsourcing. </a:t>
            </a:r>
          </a:p>
          <a:p>
            <a:pPr>
              <a:lnSpc>
                <a:spcPct val="80000"/>
              </a:lnSpc>
            </a:pPr>
            <a:endParaRPr lang="en-CA" sz="800" dirty="0"/>
          </a:p>
          <a:p>
            <a:pPr>
              <a:lnSpc>
                <a:spcPct val="80000"/>
              </a:lnSpc>
            </a:pPr>
            <a:r>
              <a:rPr lang="en-CA" sz="800" dirty="0"/>
              <a:t>Roshni:</a:t>
            </a:r>
          </a:p>
          <a:p>
            <a:pPr>
              <a:lnSpc>
                <a:spcPct val="80000"/>
              </a:lnSpc>
            </a:pPr>
            <a:r>
              <a:rPr lang="en-CA" sz="800" dirty="0"/>
              <a:t>Here is our case study:</a:t>
            </a:r>
          </a:p>
          <a:p>
            <a:pPr>
              <a:lnSpc>
                <a:spcPct val="80000"/>
              </a:lnSpc>
            </a:pPr>
            <a:r>
              <a:rPr lang="en-CA" sz="800" smtClean="0"/>
              <a:t>Novelty </a:t>
            </a:r>
            <a:r>
              <a:rPr lang="en-CA" sz="800" dirty="0"/>
              <a:t>Celebrations, decides to relocate their Canadian call centre headquarters to India by outsourcing their company.  Novelty Celebrations makes its profit by selling novelty products to the U.S. and Canadian markets.    These factors are most commonly considered and researched however very few companies, Novelty Celebrations included, did not consider the factors that could facilitate or hinder the communication process in this particular environment.   </a:t>
            </a:r>
          </a:p>
          <a:p>
            <a:pPr>
              <a:lnSpc>
                <a:spcPct val="80000"/>
              </a:lnSpc>
            </a:pPr>
            <a:endParaRPr lang="en-CA" sz="800" dirty="0"/>
          </a:p>
          <a:p>
            <a:pPr>
              <a:lnSpc>
                <a:spcPct val="80000"/>
              </a:lnSpc>
            </a:pPr>
            <a:r>
              <a:rPr lang="en-CA" sz="800" dirty="0"/>
              <a:t>Novelty Celebrations management assigns two Canadian trainers for team building and training exercises in India.  The trainers decide to save time and money by using the same training manual and presentations for their new team in India as they did for their team in Halifax, Nova Scotia.  They assume that the method of delivery they used at the headquarters in Canada would work just as well for their counterparts in India.  Unbeknownst to them, the team in India would have a harder time communicating than anticipated.  </a:t>
            </a:r>
          </a:p>
          <a:p>
            <a:pPr>
              <a:lnSpc>
                <a:spcPct val="80000"/>
              </a:lnSpc>
            </a:pPr>
            <a:endParaRPr lang="en-CA" sz="800" dirty="0"/>
          </a:p>
          <a:p>
            <a:pPr>
              <a:lnSpc>
                <a:spcPct val="80000"/>
              </a:lnSpc>
            </a:pPr>
            <a:r>
              <a:rPr lang="en-CA" sz="800" dirty="0" err="1"/>
              <a:t>Safia</a:t>
            </a:r>
            <a:r>
              <a:rPr lang="en-CA" sz="800" dirty="0"/>
              <a:t>:</a:t>
            </a:r>
          </a:p>
          <a:p>
            <a:pPr>
              <a:lnSpc>
                <a:spcPct val="80000"/>
              </a:lnSpc>
            </a:pPr>
            <a:r>
              <a:rPr lang="en-CA" sz="800" dirty="0"/>
              <a:t>The new employees in India are heavily screened and tested on their language abilities and conversational English skills.  Most of them are educated young professionals starting their careers so the assumption is that they would have no difficultly in communicating with their </a:t>
            </a:r>
            <a:r>
              <a:rPr lang="en-CA" sz="800" dirty="0" smtClean="0"/>
              <a:t>North</a:t>
            </a:r>
            <a:r>
              <a:rPr lang="en-CA" sz="800" baseline="0" dirty="0" smtClean="0"/>
              <a:t> </a:t>
            </a:r>
            <a:r>
              <a:rPr lang="en-CA" sz="800" dirty="0" smtClean="0"/>
              <a:t>American </a:t>
            </a:r>
            <a:r>
              <a:rPr lang="en-CA" sz="800" dirty="0"/>
              <a:t>clients.   This theory was quickly tested and proven flawed when the trainees were testing their knowledge of the product line.   No one realised that learning and knowing a different variation of English would be that complicated and prove to be such a challenge to the communication process.  Further to this point, the team was confused about how to evaluate the situation as well as introduce easier methods to understand and implement changes. </a:t>
            </a:r>
          </a:p>
          <a:p>
            <a:pPr>
              <a:lnSpc>
                <a:spcPct val="80000"/>
              </a:lnSpc>
            </a:pPr>
            <a:endParaRPr lang="en-CA" sz="800" dirty="0"/>
          </a:p>
          <a:p>
            <a:pPr>
              <a:lnSpc>
                <a:spcPct val="80000"/>
              </a:lnSpc>
            </a:pPr>
            <a:r>
              <a:rPr lang="en-CA" sz="800" dirty="0"/>
              <a:t>The entire process of communication was thrown for a loop and no one quite understood what the problem was or how to fix it.  The </a:t>
            </a:r>
            <a:r>
              <a:rPr lang="en-CA" sz="800" dirty="0" err="1"/>
              <a:t>Barnlund</a:t>
            </a:r>
            <a:r>
              <a:rPr lang="en-CA" sz="800" dirty="0"/>
              <a:t> Transactional model of communication serves as an exemplary foundation to analyse this scenario.   If the main point of this model is that communication is a dynamic, process-oriented, </a:t>
            </a:r>
            <a:r>
              <a:rPr lang="en-CA" sz="800" dirty="0" smtClean="0"/>
              <a:t>meaning-centred relationships </a:t>
            </a:r>
            <a:r>
              <a:rPr lang="en-CA" sz="800" dirty="0"/>
              <a:t>between the two participating parties, this theory will assist in resolving the clear and evident problems of communication in this case.  The exchange of messages, exchange of values, transactions between both work environments and how these differences and parties communicate in response to their environments is evident in this model.  The process of encoding and decoding the information </a:t>
            </a:r>
            <a:r>
              <a:rPr lang="en-CA" sz="800" dirty="0" smtClean="0"/>
              <a:t>is </a:t>
            </a:r>
            <a:r>
              <a:rPr lang="en-CA" sz="800" dirty="0"/>
              <a:t>not as easy to understand nor </a:t>
            </a:r>
            <a:r>
              <a:rPr lang="en-CA" sz="800" dirty="0" smtClean="0"/>
              <a:t>is </a:t>
            </a:r>
            <a:r>
              <a:rPr lang="en-CA" sz="800" dirty="0"/>
              <a:t>it a quick fix.   </a:t>
            </a:r>
          </a:p>
          <a:p>
            <a:pPr>
              <a:lnSpc>
                <a:spcPct val="80000"/>
              </a:lnSpc>
            </a:pPr>
            <a:endParaRPr lang="en-CA" sz="800" dirty="0"/>
          </a:p>
          <a:p>
            <a:pPr>
              <a:lnSpc>
                <a:spcPct val="80000"/>
              </a:lnSpc>
            </a:pPr>
            <a:r>
              <a:rPr lang="en-CA" sz="800" dirty="0" err="1"/>
              <a:t>Bavina</a:t>
            </a:r>
            <a:r>
              <a:rPr lang="en-CA" sz="800" dirty="0"/>
              <a:t>:</a:t>
            </a:r>
          </a:p>
          <a:p>
            <a:pPr>
              <a:lnSpc>
                <a:spcPct val="80000"/>
              </a:lnSpc>
            </a:pPr>
            <a:r>
              <a:rPr lang="en-CA" sz="800" dirty="0"/>
              <a:t>In terms of </a:t>
            </a:r>
            <a:r>
              <a:rPr lang="en-CA" sz="800" dirty="0" err="1"/>
              <a:t>Barnlund’s</a:t>
            </a:r>
            <a:r>
              <a:rPr lang="en-CA" sz="800" dirty="0"/>
              <a:t> theory of a global village, there are many advantages of outsourcing in this technologically enhanced global village but one of the main disadvantages are the misunderstandings between cultures.  What may be appropriate in the Western culture can be offensive in an Asian culture.  Therefore, when outsourcing, these cultural barriers of spoken words cause difficulties in understanding and interpretation of meaning.  An example of this is with the term football.  According to Americans, footballs are brown and egg-shaped.  However, to most British colonized countries a football is round, and black and white.  In the training session, the trainers were explaining the difference between an American football and a British soccer ball.  During this interaction, the employees were unable to comprehend the concept of an American football and therefore the message sent (encoding) was misunderstood by the receiver (decoding).  This is a typical setback of the global village as well as in an outsourcing environment as cultures are still learning to live and interact cohesively.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CA"/>
              <a:t>Roshni:</a:t>
            </a:r>
          </a:p>
          <a:p>
            <a:r>
              <a:rPr lang="en-CA"/>
              <a:t>Here is an example of the miscommunication that occurs in outsourcing.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CA"/>
              <a:t>Safia:</a:t>
            </a:r>
          </a:p>
          <a:p>
            <a:r>
              <a:rPr lang="en-CA"/>
              <a:t>How can you </a:t>
            </a:r>
            <a:r>
              <a:rPr lang="en-US"/>
              <a:t>apply Barnlund’s Transactional Model of Communication to this scenario?</a:t>
            </a:r>
          </a:p>
          <a:p>
            <a:endParaRPr lang="en-US"/>
          </a:p>
          <a:p>
            <a:r>
              <a:rPr lang="en-US"/>
              <a:t>Bavina:</a:t>
            </a:r>
          </a:p>
          <a:p>
            <a:r>
              <a:rPr lang="en-US"/>
              <a:t>Think about the misunderstanding of the word and the advice that the woman at the end gave to the American.</a:t>
            </a:r>
          </a:p>
          <a:p>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CA" dirty="0"/>
              <a:t>Roshni:</a:t>
            </a:r>
          </a:p>
          <a:p>
            <a:r>
              <a:rPr lang="en-US" dirty="0"/>
              <a:t>Suppose you moved from Toronto to China to teach English to Mandarin speaking students. How can you relate your situation to </a:t>
            </a:r>
            <a:r>
              <a:rPr lang="en-US" dirty="0" err="1"/>
              <a:t>Barnlund’s</a:t>
            </a:r>
            <a:r>
              <a:rPr lang="en-US" dirty="0"/>
              <a:t> Transactional Model of Communication and our case study</a:t>
            </a:r>
            <a:r>
              <a:rPr lang="en-US" dirty="0" smtClean="0"/>
              <a:t>?</a:t>
            </a:r>
          </a:p>
          <a:p>
            <a:endParaRPr lang="en-US" dirty="0" smtClean="0"/>
          </a:p>
          <a:p>
            <a:r>
              <a:rPr lang="en-US" dirty="0" smtClean="0"/>
              <a:t>Prompts:</a:t>
            </a:r>
          </a:p>
          <a:p>
            <a:r>
              <a:rPr lang="en-US" dirty="0" smtClean="0"/>
              <a:t>Think about multicultural</a:t>
            </a:r>
            <a:r>
              <a:rPr lang="en-US" baseline="0" dirty="0" smtClean="0"/>
              <a:t> classroom settings, ESL and FSL learning, communication barriers </a:t>
            </a:r>
            <a:endParaRPr lang="en-US" dirty="0"/>
          </a:p>
          <a:p>
            <a:endParaRPr lang="en-CA" dirty="0"/>
          </a:p>
          <a:p>
            <a:r>
              <a:rPr lang="en-CA" dirty="0"/>
              <a:t>(we can all lead this one)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CA"/>
              <a:t>Safia:</a:t>
            </a:r>
          </a:p>
          <a:p>
            <a:r>
              <a:rPr lang="en-CA"/>
              <a:t>Here’s another example of outsourcing and the disadvantages of it in our society today.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CA" dirty="0" err="1"/>
              <a:t>Bavina</a:t>
            </a:r>
            <a:r>
              <a:rPr lang="en-CA" dirty="0"/>
              <a:t>:</a:t>
            </a:r>
          </a:p>
          <a:p>
            <a:r>
              <a:rPr lang="en-CA" dirty="0"/>
              <a:t>In our overall presentation, we looked at how </a:t>
            </a:r>
            <a:r>
              <a:rPr lang="en-CA" dirty="0" err="1"/>
              <a:t>Barnlund’s</a:t>
            </a:r>
            <a:r>
              <a:rPr lang="en-CA" dirty="0"/>
              <a:t> Transactional Model of Communication relates to outsourcing.  How does this video</a:t>
            </a:r>
            <a:r>
              <a:rPr lang="en-US" sz="1800" dirty="0"/>
              <a:t> relate to what we have discussed in our presentation</a:t>
            </a:r>
            <a:r>
              <a:rPr lang="en-US" sz="1800" dirty="0" smtClean="0"/>
              <a:t>?</a:t>
            </a:r>
          </a:p>
          <a:p>
            <a:endParaRPr lang="en-US" sz="1800" dirty="0" smtClean="0"/>
          </a:p>
          <a:p>
            <a:r>
              <a:rPr lang="en-US" sz="1800" dirty="0" smtClean="0"/>
              <a:t>Prompts: </a:t>
            </a:r>
            <a:endParaRPr lang="en-US" sz="1800" dirty="0"/>
          </a:p>
          <a:p>
            <a:r>
              <a:rPr lang="en-CA" dirty="0" smtClean="0"/>
              <a:t>Think about encoding and decoding</a:t>
            </a:r>
            <a:r>
              <a:rPr lang="en-CA" baseline="0" dirty="0" smtClean="0"/>
              <a:t>, misunderstanding</a:t>
            </a:r>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60C965-855C-49F6-9A35-E6862B8F66A4}" type="datetimeFigureOut">
              <a:rPr lang="en-US"/>
              <a:pPr>
                <a:defRPr/>
              </a:pPr>
              <a:t>12/7/2011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AD8918-D7E6-4CB9-ABD3-D7BCEA08D0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9833D0-DBA7-4BBA-8EB7-E28E21764E63}" type="datetimeFigureOut">
              <a:rPr lang="en-US"/>
              <a:pPr>
                <a:defRPr/>
              </a:pPr>
              <a:t>12/7/2011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30AC6D-2F1B-44D8-860A-40CF149543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255AFA-3B03-4D07-9A9D-1E3AABDC8E17}" type="datetimeFigureOut">
              <a:rPr lang="en-US"/>
              <a:pPr>
                <a:defRPr/>
              </a:pPr>
              <a:t>12/7/2011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9DA47B-54E4-498C-B9D4-6BC67A9DE4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1E51C7-2612-4910-BCD7-8F721DEDBCE7}" type="datetimeFigureOut">
              <a:rPr lang="en-US"/>
              <a:pPr>
                <a:defRPr/>
              </a:pPr>
              <a:t>12/7/2011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3A5B56-C898-485F-8ED9-F194D5291B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708B36-69AD-4077-9B65-1DF6836AFC40}" type="datetimeFigureOut">
              <a:rPr lang="en-US"/>
              <a:pPr>
                <a:defRPr/>
              </a:pPr>
              <a:t>12/7/2011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EF822C-1F56-4CAD-83E0-D1B42790F9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0A55956-91CB-45BD-9C29-F084458B460E}" type="datetimeFigureOut">
              <a:rPr lang="en-US"/>
              <a:pPr>
                <a:defRPr/>
              </a:pPr>
              <a:t>12/7/2011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8213CF-7F05-4FA3-95B0-A1802A3E9F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C8DF67-E8A3-45DC-A588-CC5FAEA0EF19}" type="datetimeFigureOut">
              <a:rPr lang="en-US"/>
              <a:pPr>
                <a:defRPr/>
              </a:pPr>
              <a:t>12/7/2011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7CB75C4-C7CC-4007-8544-DC9468F18B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FE042D7-4EF4-437B-A70B-1A24B8A837E3}" type="datetimeFigureOut">
              <a:rPr lang="en-US"/>
              <a:pPr>
                <a:defRPr/>
              </a:pPr>
              <a:t>12/7/2011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C43D8F-E2B9-495D-9ABD-62936D3069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1B1ECF-DA0E-4467-9165-0C2B7D8C6E59}" type="datetimeFigureOut">
              <a:rPr lang="en-US"/>
              <a:pPr>
                <a:defRPr/>
              </a:pPr>
              <a:t>12/7/2011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FFCF1D3-52AE-40DA-A760-8C8CD3ADBA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F7BA1F-3A52-4138-B13B-5A33CB688A48}" type="datetimeFigureOut">
              <a:rPr lang="en-US"/>
              <a:pPr>
                <a:defRPr/>
              </a:pPr>
              <a:t>12/7/2011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1F9CF4-AC0E-4741-8045-14FD8304F3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16"/>
          <p:cNvGrpSpPr>
            <a:grpSpLocks/>
          </p:cNvGrpSpPr>
          <p:nvPr/>
        </p:nvGrpSpPr>
        <p:grpSpPr bwMode="auto">
          <a:xfrm>
            <a:off x="4718050" y="993775"/>
            <a:ext cx="1847850" cy="1530350"/>
            <a:chOff x="4718762" y="993075"/>
            <a:chExt cx="1847138" cy="1530439"/>
          </a:xfrm>
        </p:grpSpPr>
        <p:sp>
          <p:nvSpPr>
            <p:cNvPr id="6"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lvl1pPr marL="0" indent="0" algn="ctr">
              <a:buFontTx/>
              <a:buNone/>
              <a:defRPr/>
            </a:lvl1pPr>
          </a:lstStyle>
          <a:p>
            <a:pPr lvl="0"/>
            <a:r>
              <a:rPr lang="en-US" noProof="0" smtClean="0"/>
              <a:t>Click icon to add picture</a:t>
            </a:r>
            <a:endParaRPr lang="en-US" noProof="0"/>
          </a:p>
        </p:txBody>
      </p:sp>
      <p:sp>
        <p:nvSpPr>
          <p:cNvPr id="14" name="Date Placeholder 4"/>
          <p:cNvSpPr>
            <a:spLocks noGrp="1"/>
          </p:cNvSpPr>
          <p:nvPr>
            <p:ph type="dt" sz="half" idx="15"/>
          </p:nvPr>
        </p:nvSpPr>
        <p:spPr/>
        <p:txBody>
          <a:bodyPr/>
          <a:lstStyle>
            <a:lvl1pPr>
              <a:defRPr/>
            </a:lvl1pPr>
          </a:lstStyle>
          <a:p>
            <a:pPr>
              <a:defRPr/>
            </a:pPr>
            <a:fld id="{E7222259-683F-478C-9177-46B0E7719D59}" type="datetimeFigureOut">
              <a:rPr lang="en-US"/>
              <a:pPr>
                <a:defRPr/>
              </a:pPr>
              <a:t>12/7/2011</a:t>
            </a:fld>
            <a:endParaRPr lang="en-US"/>
          </a:p>
        </p:txBody>
      </p:sp>
      <p:sp>
        <p:nvSpPr>
          <p:cNvPr id="15" name="Footer Placeholder 5"/>
          <p:cNvSpPr>
            <a:spLocks noGrp="1"/>
          </p:cNvSpPr>
          <p:nvPr>
            <p:ph type="ftr" sz="quarter" idx="16"/>
          </p:nvPr>
        </p:nvSpPr>
        <p:spPr/>
        <p:txBody>
          <a:bodyPr/>
          <a:lstStyle>
            <a:lvl1pPr>
              <a:defRPr/>
            </a:lvl1pPr>
          </a:lstStyle>
          <a:p>
            <a:pPr>
              <a:defRPr/>
            </a:pPr>
            <a:endParaRPr lang="en-US"/>
          </a:p>
        </p:txBody>
      </p:sp>
      <p:sp>
        <p:nvSpPr>
          <p:cNvPr id="16" name="Slide Number Placeholder 6"/>
          <p:cNvSpPr>
            <a:spLocks noGrp="1"/>
          </p:cNvSpPr>
          <p:nvPr>
            <p:ph type="sldNum" sz="quarter" idx="17"/>
          </p:nvPr>
        </p:nvSpPr>
        <p:spPr/>
        <p:txBody>
          <a:bodyPr/>
          <a:lstStyle>
            <a:lvl1pPr>
              <a:defRPr/>
            </a:lvl1pPr>
          </a:lstStyle>
          <a:p>
            <a:pPr>
              <a:defRPr/>
            </a:pPr>
            <a:fld id="{2D9973AD-9507-48D1-AB62-CE9CED5B79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34"/>
          <p:cNvGrpSpPr>
            <a:grpSpLocks/>
          </p:cNvGrpSpPr>
          <p:nvPr/>
        </p:nvGrpSpPr>
        <p:grpSpPr bwMode="auto">
          <a:xfrm>
            <a:off x="0" y="0"/>
            <a:ext cx="9251950" cy="6858000"/>
            <a:chOff x="-9" y="-16"/>
            <a:chExt cx="9252346" cy="6858038"/>
          </a:xfrm>
        </p:grpSpPr>
        <p:grpSp>
          <p:nvGrpSpPr>
            <p:cNvPr id="1032" name="Group 638"/>
            <p:cNvGrpSpPr>
              <a:grpSpLocks/>
            </p:cNvGrpSpPr>
            <p:nvPr/>
          </p:nvGrpSpPr>
          <p:grpSpPr bwMode="auto">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fontAlgn="auto">
                    <a:spcBef>
                      <a:spcPts val="0"/>
                    </a:spcBef>
                    <a:spcAft>
                      <a:spcPts val="0"/>
                    </a:spcAft>
                    <a:defRPr/>
                  </a:pPr>
                  <a:endParaRPr lang="en-US">
                    <a:latin typeface="+mn-lt"/>
                  </a:endParaRPr>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fontAlgn="auto">
                    <a:spcBef>
                      <a:spcPts val="0"/>
                    </a:spcBef>
                    <a:spcAft>
                      <a:spcPts val="0"/>
                    </a:spcAft>
                    <a:defRPr/>
                  </a:pPr>
                  <a:endParaRPr lang="en-US">
                    <a:latin typeface="+mn-lt"/>
                  </a:endParaRPr>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grpSp>
          <p:nvGrpSpPr>
            <p:cNvPr id="1033" name="Group 669"/>
            <p:cNvGrpSpPr>
              <a:grpSpLocks/>
            </p:cNvGrpSpPr>
            <p:nvPr/>
          </p:nvGrpSpPr>
          <p:grpSpPr bwMode="auto">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a:lstStyle/>
                <a:p>
                  <a:pPr fontAlgn="auto">
                    <a:spcBef>
                      <a:spcPts val="0"/>
                    </a:spcBef>
                    <a:spcAft>
                      <a:spcPts val="0"/>
                    </a:spcAft>
                    <a:defRPr/>
                  </a:pPr>
                  <a:endParaRPr lang="en-US">
                    <a:latin typeface="+mn-lt"/>
                  </a:endParaRPr>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a:lstStyle/>
                <a:p>
                  <a:pPr fontAlgn="auto">
                    <a:spcBef>
                      <a:spcPts val="0"/>
                    </a:spcBef>
                    <a:spcAft>
                      <a:spcPts val="0"/>
                    </a:spcAft>
                    <a:defRPr/>
                  </a:pPr>
                  <a:endParaRPr lang="en-US">
                    <a:latin typeface="+mn-lt"/>
                  </a:endParaRPr>
                </a:p>
              </p:txBody>
            </p:sp>
          </p:grpSp>
          <p:sp>
            <p:nvSpPr>
              <p:cNvPr id="213" name="Freeform 73"/>
              <p:cNvSpPr>
                <a:spLocks/>
              </p:cNvSpPr>
              <p:nvPr/>
            </p:nvSpPr>
            <p:spPr bwMode="auto">
              <a:xfrm rot="1542474">
                <a:off x="7058318" y="3703642"/>
                <a:ext cx="1588" cy="158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a:lstStyle/>
              <a:p>
                <a:pPr fontAlgn="auto">
                  <a:spcBef>
                    <a:spcPts val="0"/>
                  </a:spcBef>
                  <a:spcAft>
                    <a:spcPts val="0"/>
                  </a:spcAft>
                  <a:defRPr/>
                </a:pPr>
                <a:endParaRPr lang="en-US">
                  <a:latin typeface="+mn-lt"/>
                </a:endParaRPr>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a:lstStyle/>
                <a:p>
                  <a:pPr defTabSz="457200" fontAlgn="auto">
                    <a:spcBef>
                      <a:spcPts val="0"/>
                    </a:spcBef>
                    <a:spcAft>
                      <a:spcPts val="0"/>
                    </a:spcAft>
                    <a:defRPr/>
                  </a:pPr>
                  <a:endParaRPr lang="en-US">
                    <a:latin typeface="+mn-lt"/>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p:spPr>
              <p:txBody>
                <a:bodyPr/>
                <a:lstStyle/>
                <a:p>
                  <a:pPr fontAlgn="auto">
                    <a:spcBef>
                      <a:spcPts val="0"/>
                    </a:spcBef>
                    <a:spcAft>
                      <a:spcPts val="0"/>
                    </a:spcAft>
                    <a:defRPr/>
                  </a:pPr>
                  <a:endParaRPr lang="en-US">
                    <a:latin typeface="+mn-lt"/>
                  </a:endParaRPr>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grpSp>
          <p:nvGrpSpPr>
            <p:cNvPr id="1034" name="Group 715"/>
            <p:cNvGrpSpPr>
              <a:grpSpLocks/>
            </p:cNvGrpSpPr>
            <p:nvPr/>
          </p:nvGrpSpPr>
          <p:grpSpPr bwMode="auto">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a:lstStyle/>
                <a:p>
                  <a:pPr fontAlgn="auto">
                    <a:spcBef>
                      <a:spcPts val="0"/>
                    </a:spcBef>
                    <a:spcAft>
                      <a:spcPts val="0"/>
                    </a:spcAft>
                    <a:defRPr/>
                  </a:pPr>
                  <a:endParaRPr lang="en-US">
                    <a:latin typeface="+mn-lt"/>
                  </a:endParaRPr>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a:lstStyle/>
                <a:p>
                  <a:pPr defTabSz="457200" fontAlgn="auto">
                    <a:spcBef>
                      <a:spcPts val="0"/>
                    </a:spcBef>
                    <a:spcAft>
                      <a:spcPts val="0"/>
                    </a:spcAft>
                    <a:defRPr/>
                  </a:pPr>
                  <a:endParaRPr lang="en-US">
                    <a:latin typeface="+mn-lt"/>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a:lstStyle/>
                <a:p>
                  <a:pPr fontAlgn="auto">
                    <a:spcBef>
                      <a:spcPts val="0"/>
                    </a:spcBef>
                    <a:spcAft>
                      <a:spcPts val="0"/>
                    </a:spcAft>
                    <a:defRPr/>
                  </a:pPr>
                  <a:endParaRPr lang="en-US">
                    <a:latin typeface="+mn-lt"/>
                  </a:endParaRPr>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a:lstStyle/>
                <a:p>
                  <a:pPr fontAlgn="auto">
                    <a:spcBef>
                      <a:spcPts val="0"/>
                    </a:spcBef>
                    <a:spcAft>
                      <a:spcPts val="0"/>
                    </a:spcAft>
                    <a:defRPr/>
                  </a:pPr>
                  <a:endParaRPr lang="en-US">
                    <a:latin typeface="+mn-lt"/>
                  </a:endParaRPr>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a:lstStyle/>
                <a:p>
                  <a:pPr defTabSz="457200" fontAlgn="auto">
                    <a:spcBef>
                      <a:spcPts val="0"/>
                    </a:spcBef>
                    <a:spcAft>
                      <a:spcPts val="0"/>
                    </a:spcAft>
                    <a:defRPr/>
                  </a:pPr>
                  <a:endParaRPr lang="en-US">
                    <a:latin typeface="+mn-lt"/>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p:spPr>
              <p:txBody>
                <a:bodyPr/>
                <a:lstStyle/>
                <a:p>
                  <a:pPr defTabSz="457200" fontAlgn="auto">
                    <a:spcBef>
                      <a:spcPts val="0"/>
                    </a:spcBef>
                    <a:spcAft>
                      <a:spcPts val="0"/>
                    </a:spcAft>
                    <a:defRPr/>
                  </a:pPr>
                  <a:endParaRPr lang="en-US">
                    <a:latin typeface="+mn-lt"/>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p:spPr>
              <p:txBody>
                <a:bodyPr/>
                <a:lstStyle/>
                <a:p>
                  <a:pPr fontAlgn="auto">
                    <a:spcBef>
                      <a:spcPts val="0"/>
                    </a:spcBef>
                    <a:spcAft>
                      <a:spcPts val="0"/>
                    </a:spcAft>
                    <a:defRPr/>
                  </a:pPr>
                  <a:endParaRPr lang="en-US">
                    <a:latin typeface="+mn-lt"/>
                  </a:endParaRPr>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p:spPr>
              <p:txBody>
                <a:bodyPr/>
                <a:lstStyle/>
                <a:p>
                  <a:pPr defTabSz="457200" fontAlgn="auto">
                    <a:spcBef>
                      <a:spcPts val="0"/>
                    </a:spcBef>
                    <a:spcAft>
                      <a:spcPts val="0"/>
                    </a:spcAft>
                    <a:defRPr/>
                  </a:pPr>
                  <a:endParaRPr lang="en-US">
                    <a:latin typeface="+mn-lt"/>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p:spPr>
              <p:txBody>
                <a:bodyPr/>
                <a:lstStyle/>
                <a:p>
                  <a:pPr fontAlgn="auto">
                    <a:spcBef>
                      <a:spcPts val="0"/>
                    </a:spcBef>
                    <a:spcAft>
                      <a:spcPts val="0"/>
                    </a:spcAft>
                    <a:defRPr/>
                  </a:pPr>
                  <a:endParaRPr lang="en-US">
                    <a:latin typeface="+mn-lt"/>
                  </a:endParaRPr>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p:spPr>
              <p:txBody>
                <a:bodyPr/>
                <a:lstStyle/>
                <a:p>
                  <a:pPr defTabSz="457200" fontAlgn="auto">
                    <a:spcBef>
                      <a:spcPts val="0"/>
                    </a:spcBef>
                    <a:spcAft>
                      <a:spcPts val="0"/>
                    </a:spcAft>
                    <a:defRPr/>
                  </a:pPr>
                  <a:endParaRPr lang="en-US">
                    <a:latin typeface="+mn-lt"/>
                  </a:endParaRPr>
                </a:p>
              </p:txBody>
            </p:sp>
          </p:grpSp>
        </p:grpSp>
      </p:grpSp>
      <p:sp>
        <p:nvSpPr>
          <p:cNvPr id="1027"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smtClean="0">
                <a:solidFill>
                  <a:schemeClr val="tx1">
                    <a:lumMod val="75000"/>
                    <a:lumOff val="25000"/>
                  </a:schemeClr>
                </a:solidFill>
                <a:latin typeface="+mn-lt"/>
              </a:defRPr>
            </a:lvl1pPr>
          </a:lstStyle>
          <a:p>
            <a:pPr>
              <a:defRPr/>
            </a:pPr>
            <a:fld id="{2B9F61DD-1C17-48DC-BED9-71127C053A1E}" type="datetimeFigureOut">
              <a:rPr lang="en-US"/>
              <a:pPr>
                <a:defRPr/>
              </a:pPr>
              <a:t>12/7/2011</a:t>
            </a:fld>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1">
                    <a:lumMod val="75000"/>
                    <a:lumOff val="2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fontAlgn="auto">
              <a:spcBef>
                <a:spcPts val="0"/>
              </a:spcBef>
              <a:spcAft>
                <a:spcPts val="0"/>
              </a:spcAft>
              <a:defRPr sz="1800" smtClean="0">
                <a:solidFill>
                  <a:schemeClr val="tx1">
                    <a:lumMod val="75000"/>
                    <a:lumOff val="25000"/>
                  </a:schemeClr>
                </a:solidFill>
                <a:latin typeface="+mn-lt"/>
              </a:defRPr>
            </a:lvl1pPr>
          </a:lstStyle>
          <a:p>
            <a:pPr>
              <a:defRPr/>
            </a:pPr>
            <a:fld id="{1E0D60E3-A9D8-466C-B1D4-3217261E16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72" r:id="rId9"/>
    <p:sldLayoutId id="2147483663" r:id="rId10"/>
    <p:sldLayoutId id="2147483662" r:id="rId11"/>
  </p:sldLayoutIdLst>
  <p:txStyles>
    <p:titleStyle>
      <a:lvl1pPr algn="l" defTabSz="457200" rtl="0" fontAlgn="base">
        <a:spcBef>
          <a:spcPct val="0"/>
        </a:spcBef>
        <a:spcAft>
          <a:spcPct val="0"/>
        </a:spcAft>
        <a:defRPr sz="3200" kern="1200">
          <a:solidFill>
            <a:srgbClr val="404040"/>
          </a:solidFill>
          <a:latin typeface="+mj-lt"/>
          <a:ea typeface="+mj-ea"/>
          <a:cs typeface="Trebuchet MS"/>
        </a:defRPr>
      </a:lvl1pPr>
      <a:lvl2pPr algn="l" defTabSz="457200" rtl="0" fontAlgn="base">
        <a:spcBef>
          <a:spcPct val="0"/>
        </a:spcBef>
        <a:spcAft>
          <a:spcPct val="0"/>
        </a:spcAft>
        <a:defRPr sz="3200">
          <a:solidFill>
            <a:srgbClr val="404040"/>
          </a:solidFill>
          <a:latin typeface="Verdana" pitchFamily="34" charset="0"/>
        </a:defRPr>
      </a:lvl2pPr>
      <a:lvl3pPr algn="l" defTabSz="457200" rtl="0" fontAlgn="base">
        <a:spcBef>
          <a:spcPct val="0"/>
        </a:spcBef>
        <a:spcAft>
          <a:spcPct val="0"/>
        </a:spcAft>
        <a:defRPr sz="3200">
          <a:solidFill>
            <a:srgbClr val="404040"/>
          </a:solidFill>
          <a:latin typeface="Verdana" pitchFamily="34" charset="0"/>
        </a:defRPr>
      </a:lvl3pPr>
      <a:lvl4pPr algn="l" defTabSz="457200" rtl="0" fontAlgn="base">
        <a:spcBef>
          <a:spcPct val="0"/>
        </a:spcBef>
        <a:spcAft>
          <a:spcPct val="0"/>
        </a:spcAft>
        <a:defRPr sz="3200">
          <a:solidFill>
            <a:srgbClr val="404040"/>
          </a:solidFill>
          <a:latin typeface="Verdana" pitchFamily="34" charset="0"/>
        </a:defRPr>
      </a:lvl4pPr>
      <a:lvl5pPr algn="l" defTabSz="457200" rtl="0" fontAlgn="base">
        <a:spcBef>
          <a:spcPct val="0"/>
        </a:spcBef>
        <a:spcAft>
          <a:spcPct val="0"/>
        </a:spcAft>
        <a:defRPr sz="3200">
          <a:solidFill>
            <a:srgbClr val="404040"/>
          </a:solidFill>
          <a:latin typeface="Verdan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rgbClr val="404040"/>
        </a:buClr>
        <a:buFont typeface="Wingdings 2" pitchFamily="18" charset="2"/>
        <a:buChar char=""/>
        <a:defRPr kern="1200">
          <a:solidFill>
            <a:srgbClr val="404040"/>
          </a:solidFill>
          <a:latin typeface="+mn-lt"/>
          <a:ea typeface="+mn-ea"/>
          <a:cs typeface="+mn-cs"/>
        </a:defRPr>
      </a:lvl1pPr>
      <a:lvl2pPr marL="742950" indent="-285750" algn="l" defTabSz="457200" rtl="0" fontAlgn="base">
        <a:spcBef>
          <a:spcPct val="20000"/>
        </a:spcBef>
        <a:spcAft>
          <a:spcPts val="600"/>
        </a:spcAft>
        <a:buClr>
          <a:srgbClr val="404040"/>
        </a:buClr>
        <a:buFont typeface="Wingdings 2" pitchFamily="18" charset="2"/>
        <a:buChar char=""/>
        <a:defRPr sz="1600" kern="1200">
          <a:solidFill>
            <a:srgbClr val="404040"/>
          </a:solidFill>
          <a:latin typeface="+mn-lt"/>
          <a:ea typeface="+mn-ea"/>
          <a:cs typeface="+mn-cs"/>
        </a:defRPr>
      </a:lvl2pPr>
      <a:lvl3pPr marL="1143000" indent="-228600" algn="l" defTabSz="457200" rtl="0" fontAlgn="base">
        <a:spcBef>
          <a:spcPct val="20000"/>
        </a:spcBef>
        <a:spcAft>
          <a:spcPts val="600"/>
        </a:spcAft>
        <a:buClr>
          <a:srgbClr val="404040"/>
        </a:buClr>
        <a:buFont typeface="Wingdings 2" pitchFamily="18" charset="2"/>
        <a:buChar char=""/>
        <a:defRPr sz="1400" kern="1200">
          <a:solidFill>
            <a:srgbClr val="404040"/>
          </a:solidFill>
          <a:latin typeface="+mn-lt"/>
          <a:ea typeface="+mn-ea"/>
          <a:cs typeface="+mn-cs"/>
        </a:defRPr>
      </a:lvl3pPr>
      <a:lvl4pPr marL="1600200" indent="-228600" algn="l" defTabSz="457200" rtl="0" fontAlgn="base">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4pPr>
      <a:lvl5pPr marL="2057400" indent="-228600" algn="l" defTabSz="457200" rtl="0" fontAlgn="base">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bXo1mQIEXmY&amp;feature=relat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wA978v6oO9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772400" cy="1470025"/>
          </a:xfrm>
        </p:spPr>
        <p:txBody>
          <a:bodyPr>
            <a:normAutofit fontScale="90000"/>
          </a:bodyPr>
          <a:lstStyle/>
          <a:p>
            <a:pPr algn="ctr"/>
            <a:r>
              <a:rPr lang="en-CA" sz="3600" b="1" smtClean="0">
                <a:latin typeface="Castellar" pitchFamily="18" charset="0"/>
              </a:rPr>
              <a:t/>
            </a:r>
            <a:br>
              <a:rPr lang="en-CA" sz="3600" b="1" smtClean="0">
                <a:latin typeface="Castellar" pitchFamily="18" charset="0"/>
              </a:rPr>
            </a:br>
            <a:r>
              <a:rPr lang="en-CA" sz="3600" b="1" smtClean="0">
                <a:latin typeface="Castellar" pitchFamily="18" charset="0"/>
              </a:rPr>
              <a:t>Towards a Meaning Centred Communication</a:t>
            </a:r>
            <a:r>
              <a:rPr lang="en-US" sz="3600" smtClean="0"/>
              <a:t/>
            </a:r>
            <a:br>
              <a:rPr lang="en-US" sz="3600" smtClean="0"/>
            </a:br>
            <a:endParaRPr lang="en-US" sz="3600" smtClean="0"/>
          </a:p>
        </p:txBody>
      </p:sp>
      <p:sp>
        <p:nvSpPr>
          <p:cNvPr id="13314" name="Subtitle 2"/>
          <p:cNvSpPr>
            <a:spLocks noGrp="1"/>
          </p:cNvSpPr>
          <p:nvPr>
            <p:ph type="subTitle" idx="1"/>
          </p:nvPr>
        </p:nvSpPr>
        <p:spPr>
          <a:xfrm>
            <a:off x="838200" y="3810000"/>
            <a:ext cx="7116763" cy="862013"/>
          </a:xfrm>
        </p:spPr>
        <p:txBody>
          <a:bodyPr/>
          <a:lstStyle/>
          <a:p>
            <a:pPr algn="ctr"/>
            <a:r>
              <a:rPr lang="en-US" smtClean="0">
                <a:solidFill>
                  <a:srgbClr val="404040"/>
                </a:solidFill>
              </a:rPr>
              <a:t>Barnlund’s Transactional Model</a:t>
            </a:r>
          </a:p>
        </p:txBody>
      </p:sp>
      <p:sp>
        <p:nvSpPr>
          <p:cNvPr id="13315" name="TextBox 3"/>
          <p:cNvSpPr txBox="1">
            <a:spLocks noChangeArrowheads="1"/>
          </p:cNvSpPr>
          <p:nvPr/>
        </p:nvSpPr>
        <p:spPr bwMode="auto">
          <a:xfrm>
            <a:off x="5257800" y="5257800"/>
            <a:ext cx="3429000" cy="641350"/>
          </a:xfrm>
          <a:prstGeom prst="rect">
            <a:avLst/>
          </a:prstGeom>
          <a:noFill/>
          <a:ln w="9525">
            <a:noFill/>
            <a:miter lim="800000"/>
            <a:headEnd/>
            <a:tailEnd/>
          </a:ln>
        </p:spPr>
        <p:txBody>
          <a:bodyPr>
            <a:spAutoFit/>
          </a:bodyPr>
          <a:lstStyle/>
          <a:p>
            <a:pPr algn="ctr"/>
            <a:r>
              <a:rPr lang="en-US">
                <a:latin typeface="Verdana" pitchFamily="34" charset="0"/>
              </a:rPr>
              <a:t>Presented by: </a:t>
            </a:r>
          </a:p>
          <a:p>
            <a:pPr algn="ctr"/>
            <a:r>
              <a:rPr lang="en-US">
                <a:latin typeface="Verdana" pitchFamily="34" charset="0"/>
              </a:rPr>
              <a:t>Bavina, Safia and Roshni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990600" y="128588"/>
            <a:ext cx="7124700" cy="923925"/>
          </a:xfrm>
        </p:spPr>
        <p:txBody>
          <a:bodyPr/>
          <a:lstStyle/>
          <a:p>
            <a:pPr algn="ctr"/>
            <a:r>
              <a:rPr lang="en-US" sz="4000" smtClean="0">
                <a:latin typeface="Matura MT Script Capitals" pitchFamily="66" charset="0"/>
              </a:rPr>
              <a:t>Case Study</a:t>
            </a:r>
          </a:p>
        </p:txBody>
      </p:sp>
      <p:pic>
        <p:nvPicPr>
          <p:cNvPr id="14338" name="Picture 2"/>
          <p:cNvPicPr>
            <a:picLocks noChangeAspect="1" noChangeArrowheads="1"/>
          </p:cNvPicPr>
          <p:nvPr/>
        </p:nvPicPr>
        <p:blipFill>
          <a:blip r:embed="rId3"/>
          <a:srcRect/>
          <a:stretch>
            <a:fillRect/>
          </a:stretch>
        </p:blipFill>
        <p:spPr bwMode="auto">
          <a:xfrm>
            <a:off x="601663" y="1219200"/>
            <a:ext cx="2827337" cy="2943225"/>
          </a:xfrm>
          <a:prstGeom prst="rect">
            <a:avLst/>
          </a:prstGeom>
          <a:noFill/>
          <a:ln w="9525">
            <a:noFill/>
            <a:miter lim="800000"/>
            <a:headEnd/>
            <a:tailEnd/>
          </a:ln>
        </p:spPr>
      </p:pic>
      <p:pic>
        <p:nvPicPr>
          <p:cNvPr id="14339" name="Picture 3"/>
          <p:cNvPicPr>
            <a:picLocks noChangeAspect="1" noChangeArrowheads="1"/>
          </p:cNvPicPr>
          <p:nvPr/>
        </p:nvPicPr>
        <p:blipFill>
          <a:blip r:embed="rId4"/>
          <a:srcRect/>
          <a:stretch>
            <a:fillRect/>
          </a:stretch>
        </p:blipFill>
        <p:spPr bwMode="auto">
          <a:xfrm>
            <a:off x="6237288" y="1052513"/>
            <a:ext cx="2362200" cy="3109912"/>
          </a:xfrm>
          <a:prstGeom prst="rect">
            <a:avLst/>
          </a:prstGeom>
          <a:noFill/>
          <a:ln w="9525">
            <a:noFill/>
            <a:miter lim="800000"/>
            <a:headEnd/>
            <a:tailEnd/>
          </a:ln>
        </p:spPr>
      </p:pic>
      <p:pic>
        <p:nvPicPr>
          <p:cNvPr id="14340" name="Picture 3"/>
          <p:cNvPicPr>
            <a:picLocks noChangeAspect="1"/>
          </p:cNvPicPr>
          <p:nvPr/>
        </p:nvPicPr>
        <p:blipFill>
          <a:blip r:embed="rId5"/>
          <a:srcRect/>
          <a:stretch>
            <a:fillRect/>
          </a:stretch>
        </p:blipFill>
        <p:spPr bwMode="auto">
          <a:xfrm>
            <a:off x="1676400" y="4343400"/>
            <a:ext cx="5524500" cy="21288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838200" y="676275"/>
            <a:ext cx="7543800" cy="1228725"/>
          </a:xfrm>
        </p:spPr>
        <p:txBody>
          <a:bodyPr/>
          <a:lstStyle/>
          <a:p>
            <a:pPr algn="ctr"/>
            <a:r>
              <a:rPr lang="en-US" smtClean="0">
                <a:latin typeface="Matura MT Script Capitals" pitchFamily="66" charset="0"/>
              </a:rPr>
              <a:t>American Kitsch Explained to Indians</a:t>
            </a:r>
          </a:p>
        </p:txBody>
      </p:sp>
      <p:sp>
        <p:nvSpPr>
          <p:cNvPr id="15362" name="Content Placeholder 2"/>
          <p:cNvSpPr>
            <a:spLocks noGrp="1"/>
          </p:cNvSpPr>
          <p:nvPr>
            <p:ph idx="1"/>
          </p:nvPr>
        </p:nvSpPr>
        <p:spPr/>
        <p:txBody>
          <a:bodyPr/>
          <a:lstStyle/>
          <a:p>
            <a:r>
              <a:rPr lang="en-CA" u="sng" smtClean="0">
                <a:hlinkClick r:id="rId3"/>
              </a:rPr>
              <a:t>http://www.youtube.com/watch?v=bXo1mQIEXmY&amp;feature=related</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914400" y="0"/>
            <a:ext cx="7124700" cy="923925"/>
          </a:xfrm>
        </p:spPr>
        <p:txBody>
          <a:bodyPr/>
          <a:lstStyle/>
          <a:p>
            <a:pPr algn="ctr"/>
            <a:r>
              <a:rPr lang="en-US" dirty="0" smtClean="0">
                <a:latin typeface="Matura MT Script Capitals" pitchFamily="66" charset="0"/>
              </a:rPr>
              <a:t>Discussion</a:t>
            </a:r>
          </a:p>
        </p:txBody>
      </p:sp>
      <p:sp>
        <p:nvSpPr>
          <p:cNvPr id="16386" name="Content Placeholder 2"/>
          <p:cNvSpPr>
            <a:spLocks noGrp="1"/>
          </p:cNvSpPr>
          <p:nvPr>
            <p:ph idx="1"/>
          </p:nvPr>
        </p:nvSpPr>
        <p:spPr>
          <a:xfrm>
            <a:off x="1084560" y="685800"/>
            <a:ext cx="7124700" cy="936625"/>
          </a:xfrm>
        </p:spPr>
        <p:txBody>
          <a:bodyPr/>
          <a:lstStyle/>
          <a:p>
            <a:r>
              <a:rPr lang="en-US" sz="2000" dirty="0" smtClean="0"/>
              <a:t>How can you apply </a:t>
            </a:r>
            <a:r>
              <a:rPr lang="en-US" sz="2000" dirty="0" err="1" smtClean="0"/>
              <a:t>Barnlund’s</a:t>
            </a:r>
            <a:r>
              <a:rPr lang="en-US" sz="2000" dirty="0" smtClean="0"/>
              <a:t> Transactional Model of Communication to this scenario?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1" y="1660010"/>
            <a:ext cx="4569422" cy="481514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a:r>
              <a:rPr lang="en-US" smtClean="0">
                <a:latin typeface="Matura MT Script Capitals" pitchFamily="66" charset="0"/>
              </a:rPr>
              <a:t>Educational Setting</a:t>
            </a:r>
          </a:p>
        </p:txBody>
      </p:sp>
      <p:sp>
        <p:nvSpPr>
          <p:cNvPr id="17410" name="Content Placeholder 2"/>
          <p:cNvSpPr>
            <a:spLocks noGrp="1"/>
          </p:cNvSpPr>
          <p:nvPr>
            <p:ph idx="1"/>
          </p:nvPr>
        </p:nvSpPr>
        <p:spPr>
          <a:xfrm>
            <a:off x="838200" y="1371600"/>
            <a:ext cx="7124700" cy="2887663"/>
          </a:xfrm>
        </p:spPr>
        <p:txBody>
          <a:bodyPr/>
          <a:lstStyle/>
          <a:p>
            <a:r>
              <a:rPr lang="en-US" smtClean="0"/>
              <a:t>Suppose you moved from Toronto to China to teach English to Mandarin speaking students. How can you relate your situation to Barnlund’s Transactional Model of Communication and our case study?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latin typeface="Matura MT Script Capitals" pitchFamily="66" charset="0"/>
              </a:rPr>
              <a:t>Another Example of Outsourcing </a:t>
            </a:r>
          </a:p>
        </p:txBody>
      </p:sp>
      <p:sp>
        <p:nvSpPr>
          <p:cNvPr id="18434" name="Content Placeholder 2"/>
          <p:cNvSpPr>
            <a:spLocks noGrp="1"/>
          </p:cNvSpPr>
          <p:nvPr>
            <p:ph idx="1"/>
          </p:nvPr>
        </p:nvSpPr>
        <p:spPr>
          <a:xfrm>
            <a:off x="1009650" y="1806575"/>
            <a:ext cx="7124700" cy="2689225"/>
          </a:xfrm>
        </p:spPr>
        <p:txBody>
          <a:bodyPr/>
          <a:lstStyle/>
          <a:p>
            <a:r>
              <a:rPr lang="en-CA" smtClean="0">
                <a:hlinkClick r:id="rId3"/>
              </a:rPr>
              <a:t>http://www.youtube.com/watch?v=wA978v6oO9w</a:t>
            </a:r>
            <a:r>
              <a:rPr lang="en-CA" smtClean="0"/>
              <a:t>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009650" y="304801"/>
            <a:ext cx="7124700" cy="685800"/>
          </a:xfrm>
        </p:spPr>
        <p:txBody>
          <a:bodyPr/>
          <a:lstStyle/>
          <a:p>
            <a:pPr algn="ctr"/>
            <a:r>
              <a:rPr lang="en-US" dirty="0" smtClean="0">
                <a:latin typeface="Matura MT Script Capitals" pitchFamily="66" charset="0"/>
              </a:rPr>
              <a:t>Discussion</a:t>
            </a:r>
          </a:p>
        </p:txBody>
      </p:sp>
      <p:sp>
        <p:nvSpPr>
          <p:cNvPr id="19458" name="Content Placeholder 2"/>
          <p:cNvSpPr>
            <a:spLocks noGrp="1"/>
          </p:cNvSpPr>
          <p:nvPr>
            <p:ph idx="1"/>
          </p:nvPr>
        </p:nvSpPr>
        <p:spPr>
          <a:xfrm>
            <a:off x="406931" y="609600"/>
            <a:ext cx="8077199" cy="1600199"/>
          </a:xfrm>
        </p:spPr>
        <p:txBody>
          <a:bodyPr/>
          <a:lstStyle/>
          <a:p>
            <a:pPr algn="ctr"/>
            <a:r>
              <a:rPr lang="en-US" sz="2800" dirty="0" smtClean="0"/>
              <a:t>How does this situation relate to what we have discussed in our presentation?</a:t>
            </a:r>
          </a:p>
        </p:txBody>
      </p:sp>
      <p:pic>
        <p:nvPicPr>
          <p:cNvPr id="5" name="Picture 3"/>
          <p:cNvPicPr>
            <a:picLocks noChangeAspect="1"/>
          </p:cNvPicPr>
          <p:nvPr/>
        </p:nvPicPr>
        <p:blipFill>
          <a:blip r:embed="rId3"/>
          <a:srcRect/>
          <a:stretch>
            <a:fillRect/>
          </a:stretch>
        </p:blipFill>
        <p:spPr bwMode="auto">
          <a:xfrm>
            <a:off x="1600200" y="2895600"/>
            <a:ext cx="5562600" cy="3155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293</TotalTime>
  <Words>346</Words>
  <Application>Microsoft Office PowerPoint</Application>
  <PresentationFormat>On-screen Show (4:3)</PresentationFormat>
  <Paragraphs>53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Spring</vt:lpstr>
      <vt:lpstr> Towards a Meaning Centred Communication </vt:lpstr>
      <vt:lpstr>Case Study</vt:lpstr>
      <vt:lpstr>American Kitsch Explained to Indians</vt:lpstr>
      <vt:lpstr>Discussion</vt:lpstr>
      <vt:lpstr>Educational Setting</vt:lpstr>
      <vt:lpstr>Another Example of Outsourcing </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Meaning Centred Communication</dc:title>
  <dc:creator>Rosh</dc:creator>
  <cp:lastModifiedBy>Rosh</cp:lastModifiedBy>
  <cp:revision>15</cp:revision>
  <dcterms:created xsi:type="dcterms:W3CDTF">2011-11-30T00:36:56Z</dcterms:created>
  <dcterms:modified xsi:type="dcterms:W3CDTF">2011-12-07T23:39:26Z</dcterms:modified>
</cp:coreProperties>
</file>